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02" autoAdjust="0"/>
    <p:restoredTop sz="94660"/>
  </p:normalViewPr>
  <p:slideViewPr>
    <p:cSldViewPr snapToGrid="0">
      <p:cViewPr varScale="1">
        <p:scale>
          <a:sx n="166" d="100"/>
          <a:sy n="166" d="100"/>
        </p:scale>
        <p:origin x="1588" y="-2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39027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20014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85770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12737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94290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17867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01411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96340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13287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47834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3/18/2018</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82838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586B75A-687E-405C-8A0B-8D00578BA2C3}" type="datetimeFigureOut">
              <a:rPr lang="en-US" smtClean="0"/>
              <a:pPr/>
              <a:t>3/18/2018</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3887898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65A7D-F3EF-4CBD-A326-07EB459EB233}"/>
              </a:ext>
            </a:extLst>
          </p:cNvPr>
          <p:cNvSpPr>
            <a:spLocks noGrp="1"/>
          </p:cNvSpPr>
          <p:nvPr>
            <p:ph type="ctrTitle"/>
          </p:nvPr>
        </p:nvSpPr>
        <p:spPr>
          <a:xfrm>
            <a:off x="802385" y="1298448"/>
            <a:ext cx="5824145" cy="3255264"/>
          </a:xfrm>
        </p:spPr>
        <p:txBody>
          <a:bodyPr>
            <a:normAutofit/>
          </a:bodyPr>
          <a:lstStyle/>
          <a:p>
            <a:r>
              <a:rPr lang="en-GB" sz="6600" dirty="0">
                <a:solidFill>
                  <a:srgbClr val="002060"/>
                </a:solidFill>
              </a:rPr>
              <a:t>What we believe</a:t>
            </a:r>
          </a:p>
        </p:txBody>
      </p:sp>
      <p:sp>
        <p:nvSpPr>
          <p:cNvPr id="3" name="Subtitle 2">
            <a:extLst>
              <a:ext uri="{FF2B5EF4-FFF2-40B4-BE49-F238E27FC236}">
                <a16:creationId xmlns:a16="http://schemas.microsoft.com/office/drawing/2014/main" id="{16786B1E-3F86-48C0-96D4-BA4BDDDFB578}"/>
              </a:ext>
            </a:extLst>
          </p:cNvPr>
          <p:cNvSpPr>
            <a:spLocks noGrp="1"/>
          </p:cNvSpPr>
          <p:nvPr>
            <p:ph type="subTitle" idx="1"/>
          </p:nvPr>
        </p:nvSpPr>
        <p:spPr/>
        <p:txBody>
          <a:bodyPr>
            <a:normAutofit/>
          </a:bodyPr>
          <a:lstStyle/>
          <a:p>
            <a:r>
              <a:rPr lang="en-GB" sz="4400" dirty="0">
                <a:solidFill>
                  <a:srgbClr val="002060"/>
                </a:solidFill>
              </a:rPr>
              <a:t>About the human race</a:t>
            </a:r>
          </a:p>
        </p:txBody>
      </p:sp>
    </p:spTree>
    <p:extLst>
      <p:ext uri="{BB962C8B-B14F-4D97-AF65-F5344CB8AC3E}">
        <p14:creationId xmlns:p14="http://schemas.microsoft.com/office/powerpoint/2010/main" val="2301518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2A4F2-6167-4EE2-9E43-E00BF67C40AA}"/>
              </a:ext>
            </a:extLst>
          </p:cNvPr>
          <p:cNvSpPr>
            <a:spLocks noGrp="1"/>
          </p:cNvSpPr>
          <p:nvPr>
            <p:ph type="title"/>
          </p:nvPr>
        </p:nvSpPr>
        <p:spPr>
          <a:xfrm>
            <a:off x="0" y="1128407"/>
            <a:ext cx="2769982" cy="4601183"/>
          </a:xfrm>
        </p:spPr>
        <p:txBody>
          <a:bodyPr>
            <a:normAutofit/>
          </a:bodyPr>
          <a:lstStyle/>
          <a:p>
            <a:r>
              <a:rPr lang="en-GB" sz="4800" dirty="0">
                <a:solidFill>
                  <a:srgbClr val="002060"/>
                </a:solidFill>
              </a:rPr>
              <a:t>Genesis 3:</a:t>
            </a:r>
            <a:br>
              <a:rPr lang="en-GB" sz="4800" dirty="0">
                <a:solidFill>
                  <a:srgbClr val="002060"/>
                </a:solidFill>
              </a:rPr>
            </a:br>
            <a:r>
              <a:rPr lang="en-GB" sz="4800" dirty="0">
                <a:solidFill>
                  <a:srgbClr val="002060"/>
                </a:solidFill>
              </a:rPr>
              <a:t>where it all went wrong</a:t>
            </a:r>
          </a:p>
        </p:txBody>
      </p:sp>
      <p:sp>
        <p:nvSpPr>
          <p:cNvPr id="3" name="Content Placeholder 2">
            <a:extLst>
              <a:ext uri="{FF2B5EF4-FFF2-40B4-BE49-F238E27FC236}">
                <a16:creationId xmlns:a16="http://schemas.microsoft.com/office/drawing/2014/main" id="{D18C7D31-774A-4A2D-B014-B04FDEC4EDD2}"/>
              </a:ext>
            </a:extLst>
          </p:cNvPr>
          <p:cNvSpPr>
            <a:spLocks noGrp="1"/>
          </p:cNvSpPr>
          <p:nvPr>
            <p:ph idx="1"/>
          </p:nvPr>
        </p:nvSpPr>
        <p:spPr>
          <a:xfrm>
            <a:off x="2645612" y="417706"/>
            <a:ext cx="6180834" cy="6022587"/>
          </a:xfrm>
        </p:spPr>
        <p:txBody>
          <a:bodyPr>
            <a:normAutofit/>
          </a:bodyPr>
          <a:lstStyle/>
          <a:p>
            <a:r>
              <a:rPr lang="en-GB" sz="3600" b="1" dirty="0"/>
              <a:t>A broken world, with no part left unspoiled</a:t>
            </a:r>
          </a:p>
          <a:p>
            <a:pPr marL="0" indent="0">
              <a:buNone/>
            </a:pPr>
            <a:endParaRPr lang="en-GB" sz="3600" b="1" dirty="0"/>
          </a:p>
          <a:p>
            <a:r>
              <a:rPr lang="en-GB" sz="3600" b="1" dirty="0"/>
              <a:t>“</a:t>
            </a:r>
            <a:r>
              <a:rPr lang="en-GB" sz="3600" b="1" i="1" dirty="0"/>
              <a:t>For from within, out of men’s hearts, come evil thoughts, sexual immorality, theft, murder, adultery, greed, malice, deceit, lewdness, envy, slander, arrogance and folly.” </a:t>
            </a:r>
            <a:r>
              <a:rPr lang="en-GB" sz="3600" b="1" dirty="0"/>
              <a:t>(Mark 7 v. 21,22)</a:t>
            </a:r>
          </a:p>
        </p:txBody>
      </p:sp>
    </p:spTree>
    <p:extLst>
      <p:ext uri="{BB962C8B-B14F-4D97-AF65-F5344CB8AC3E}">
        <p14:creationId xmlns:p14="http://schemas.microsoft.com/office/powerpoint/2010/main" val="2580710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31E17-E39C-4ECA-A3FA-D41F00E11B21}"/>
              </a:ext>
            </a:extLst>
          </p:cNvPr>
          <p:cNvSpPr>
            <a:spLocks noGrp="1"/>
          </p:cNvSpPr>
          <p:nvPr>
            <p:ph type="title"/>
          </p:nvPr>
        </p:nvSpPr>
        <p:spPr>
          <a:xfrm>
            <a:off x="57389" y="1123838"/>
            <a:ext cx="2513644" cy="4601183"/>
          </a:xfrm>
        </p:spPr>
        <p:txBody>
          <a:bodyPr>
            <a:normAutofit/>
          </a:bodyPr>
          <a:lstStyle/>
          <a:p>
            <a:r>
              <a:rPr lang="en-GB" sz="4400" dirty="0">
                <a:solidFill>
                  <a:srgbClr val="002060"/>
                </a:solidFill>
              </a:rPr>
              <a:t>Genesis 3:</a:t>
            </a:r>
            <a:br>
              <a:rPr lang="en-GB" sz="4400" dirty="0">
                <a:solidFill>
                  <a:srgbClr val="002060"/>
                </a:solidFill>
              </a:rPr>
            </a:br>
            <a:r>
              <a:rPr lang="en-GB" sz="4400" dirty="0">
                <a:solidFill>
                  <a:srgbClr val="002060"/>
                </a:solidFill>
              </a:rPr>
              <a:t>how it left us</a:t>
            </a:r>
          </a:p>
        </p:txBody>
      </p:sp>
      <p:sp>
        <p:nvSpPr>
          <p:cNvPr id="3" name="Content Placeholder 2">
            <a:extLst>
              <a:ext uri="{FF2B5EF4-FFF2-40B4-BE49-F238E27FC236}">
                <a16:creationId xmlns:a16="http://schemas.microsoft.com/office/drawing/2014/main" id="{A6BF200D-CFF0-4212-8755-F4BB1F177A12}"/>
              </a:ext>
            </a:extLst>
          </p:cNvPr>
          <p:cNvSpPr>
            <a:spLocks noGrp="1"/>
          </p:cNvSpPr>
          <p:nvPr>
            <p:ph idx="1"/>
          </p:nvPr>
        </p:nvSpPr>
        <p:spPr>
          <a:xfrm>
            <a:off x="2660917" y="114779"/>
            <a:ext cx="6261178" cy="6875216"/>
          </a:xfrm>
        </p:spPr>
        <p:txBody>
          <a:bodyPr>
            <a:normAutofit/>
          </a:bodyPr>
          <a:lstStyle/>
          <a:p>
            <a:r>
              <a:rPr lang="en-GB" sz="3600" b="1" dirty="0"/>
              <a:t>Spiritually dead</a:t>
            </a:r>
          </a:p>
          <a:p>
            <a:pPr lvl="1"/>
            <a:r>
              <a:rPr lang="en-GB" sz="3200" b="1" dirty="0"/>
              <a:t>“As for you, you were dead in your transgressions and sins” </a:t>
            </a:r>
            <a:r>
              <a:rPr lang="en-GB" sz="2400" b="1" dirty="0"/>
              <a:t>(Ephesians 2 v. 1)</a:t>
            </a:r>
            <a:endParaRPr lang="en-GB" sz="3200" b="1" dirty="0"/>
          </a:p>
          <a:p>
            <a:r>
              <a:rPr lang="en-GB" sz="3600" b="1" dirty="0"/>
              <a:t>Guilty sinners</a:t>
            </a:r>
          </a:p>
          <a:p>
            <a:pPr lvl="1"/>
            <a:r>
              <a:rPr lang="en-GB" sz="3200" b="1" dirty="0"/>
              <a:t>“For whoever keeps the whole law and yet stumbles at just one point is guilty of breaking all of it” </a:t>
            </a:r>
            <a:r>
              <a:rPr lang="en-GB" sz="2400" b="1" dirty="0"/>
              <a:t>(James 2 v. 10)</a:t>
            </a:r>
            <a:endParaRPr lang="en-GB" sz="3200" b="1" dirty="0"/>
          </a:p>
          <a:p>
            <a:r>
              <a:rPr lang="en-GB" sz="3600" b="1" dirty="0"/>
              <a:t>Hostile to God </a:t>
            </a:r>
          </a:p>
          <a:p>
            <a:pPr lvl="1"/>
            <a:r>
              <a:rPr lang="en-GB" sz="3200" b="1" i="1" dirty="0"/>
              <a:t>“The sinful mind is hostile to God. It does not submit to God’s law, nor can it do so” </a:t>
            </a:r>
            <a:r>
              <a:rPr lang="en-GB" sz="2400" b="1" dirty="0"/>
              <a:t>(Romans 8 v.7)</a:t>
            </a:r>
            <a:endParaRPr lang="en-GB" sz="3200" b="1" dirty="0"/>
          </a:p>
        </p:txBody>
      </p:sp>
    </p:spTree>
    <p:extLst>
      <p:ext uri="{BB962C8B-B14F-4D97-AF65-F5344CB8AC3E}">
        <p14:creationId xmlns:p14="http://schemas.microsoft.com/office/powerpoint/2010/main" val="886849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E2D3D-1152-4BAA-9E23-85B1266ECE49}"/>
              </a:ext>
            </a:extLst>
          </p:cNvPr>
          <p:cNvSpPr>
            <a:spLocks noGrp="1"/>
          </p:cNvSpPr>
          <p:nvPr>
            <p:ph type="title"/>
          </p:nvPr>
        </p:nvSpPr>
        <p:spPr>
          <a:xfrm>
            <a:off x="0" y="1047320"/>
            <a:ext cx="2856040" cy="4601183"/>
          </a:xfrm>
        </p:spPr>
        <p:txBody>
          <a:bodyPr>
            <a:normAutofit/>
          </a:bodyPr>
          <a:lstStyle/>
          <a:p>
            <a:r>
              <a:rPr lang="en-GB" sz="4800" dirty="0">
                <a:solidFill>
                  <a:srgbClr val="002060"/>
                </a:solidFill>
              </a:rPr>
              <a:t>John 3:</a:t>
            </a:r>
            <a:br>
              <a:rPr lang="en-GB" sz="4800" dirty="0">
                <a:solidFill>
                  <a:srgbClr val="002060"/>
                </a:solidFill>
              </a:rPr>
            </a:br>
            <a:r>
              <a:rPr lang="en-GB" sz="4800" dirty="0">
                <a:solidFill>
                  <a:srgbClr val="002060"/>
                </a:solidFill>
              </a:rPr>
              <a:t>where it left us</a:t>
            </a:r>
          </a:p>
        </p:txBody>
      </p:sp>
      <p:sp>
        <p:nvSpPr>
          <p:cNvPr id="3" name="Content Placeholder 2">
            <a:extLst>
              <a:ext uri="{FF2B5EF4-FFF2-40B4-BE49-F238E27FC236}">
                <a16:creationId xmlns:a16="http://schemas.microsoft.com/office/drawing/2014/main" id="{AA9461D7-A3DB-497A-8530-2A4BEDEC91A0}"/>
              </a:ext>
            </a:extLst>
          </p:cNvPr>
          <p:cNvSpPr>
            <a:spLocks noGrp="1"/>
          </p:cNvSpPr>
          <p:nvPr>
            <p:ph idx="1"/>
          </p:nvPr>
        </p:nvSpPr>
        <p:spPr>
          <a:xfrm>
            <a:off x="2901951" y="-72693"/>
            <a:ext cx="5909192" cy="6930693"/>
          </a:xfrm>
        </p:spPr>
        <p:txBody>
          <a:bodyPr>
            <a:normAutofit/>
          </a:bodyPr>
          <a:lstStyle/>
          <a:p>
            <a:r>
              <a:rPr lang="en-GB" sz="3600" b="1" dirty="0"/>
              <a:t>Every person is therefore under the just condemnation of God </a:t>
            </a:r>
          </a:p>
          <a:p>
            <a:pPr lvl="1"/>
            <a:r>
              <a:rPr lang="en-GB" sz="3200" b="1" dirty="0"/>
              <a:t>“Whoever believes in him is not condemned, but whoever does not believe stands condemned already because he has not believed in the name of God’s one and only Son.” (John 3 v. 18)</a:t>
            </a:r>
          </a:p>
        </p:txBody>
      </p:sp>
    </p:spTree>
    <p:extLst>
      <p:ext uri="{BB962C8B-B14F-4D97-AF65-F5344CB8AC3E}">
        <p14:creationId xmlns:p14="http://schemas.microsoft.com/office/powerpoint/2010/main" val="4161339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6CDB0-5F8E-4C26-9539-B679965C0095}"/>
              </a:ext>
            </a:extLst>
          </p:cNvPr>
          <p:cNvSpPr>
            <a:spLocks noGrp="1"/>
          </p:cNvSpPr>
          <p:nvPr>
            <p:ph type="title"/>
          </p:nvPr>
        </p:nvSpPr>
        <p:spPr/>
        <p:txBody>
          <a:bodyPr>
            <a:normAutofit/>
          </a:bodyPr>
          <a:lstStyle/>
          <a:p>
            <a:r>
              <a:rPr lang="en-GB" sz="4800" dirty="0">
                <a:solidFill>
                  <a:srgbClr val="002060"/>
                </a:solidFill>
              </a:rPr>
              <a:t>John 3:</a:t>
            </a:r>
            <a:br>
              <a:rPr lang="en-GB" sz="4800" dirty="0">
                <a:solidFill>
                  <a:srgbClr val="002060"/>
                </a:solidFill>
              </a:rPr>
            </a:br>
            <a:r>
              <a:rPr lang="en-GB" sz="4800" dirty="0">
                <a:solidFill>
                  <a:srgbClr val="002060"/>
                </a:solidFill>
              </a:rPr>
              <a:t>The story doesn’t end here</a:t>
            </a:r>
          </a:p>
        </p:txBody>
      </p:sp>
      <p:sp>
        <p:nvSpPr>
          <p:cNvPr id="3" name="Content Placeholder 2">
            <a:extLst>
              <a:ext uri="{FF2B5EF4-FFF2-40B4-BE49-F238E27FC236}">
                <a16:creationId xmlns:a16="http://schemas.microsoft.com/office/drawing/2014/main" id="{D0F87417-97AA-4946-8FCD-5B2F2EAD51D4}"/>
              </a:ext>
            </a:extLst>
          </p:cNvPr>
          <p:cNvSpPr>
            <a:spLocks noGrp="1"/>
          </p:cNvSpPr>
          <p:nvPr>
            <p:ph idx="1"/>
          </p:nvPr>
        </p:nvSpPr>
        <p:spPr>
          <a:xfrm>
            <a:off x="2634134" y="760807"/>
            <a:ext cx="6207617" cy="6443440"/>
          </a:xfrm>
        </p:spPr>
        <p:txBody>
          <a:bodyPr>
            <a:normAutofit fontScale="92500" lnSpcReduction="10000"/>
          </a:bodyPr>
          <a:lstStyle/>
          <a:p>
            <a:r>
              <a:rPr lang="en-GB" sz="3600" b="1" dirty="0"/>
              <a:t>and needs to be born again, forgiven and reconciled to God in order to know and please him.</a:t>
            </a:r>
          </a:p>
          <a:p>
            <a:endParaRPr lang="en-GB" sz="3600" b="1" dirty="0"/>
          </a:p>
          <a:p>
            <a:pPr lvl="1"/>
            <a:r>
              <a:rPr lang="en-GB" sz="3200" b="1" dirty="0"/>
              <a:t>“</a:t>
            </a:r>
            <a:r>
              <a:rPr lang="en-GB" sz="3200" b="1" i="1" dirty="0"/>
              <a:t>For God so loved the world that he gave his one and only Son, that whoever believes in him shall not perish but have eternal life.” </a:t>
            </a:r>
            <a:r>
              <a:rPr lang="en-GB" sz="2400" b="1" dirty="0"/>
              <a:t>(John 3 v. 16)</a:t>
            </a:r>
          </a:p>
          <a:p>
            <a:pPr lvl="1"/>
            <a:endParaRPr lang="en-GB" sz="2400" b="1" dirty="0"/>
          </a:p>
          <a:p>
            <a:pPr lvl="1"/>
            <a:r>
              <a:rPr lang="en-GB" sz="3200" b="1" i="1" dirty="0"/>
              <a:t>“Therefore, there is now no condemnation for those who are in Christ Jesus” </a:t>
            </a:r>
            <a:r>
              <a:rPr lang="en-GB" sz="2400" b="1" dirty="0"/>
              <a:t>(Romans 8 v. 1)</a:t>
            </a:r>
            <a:endParaRPr lang="en-GB" sz="3200" b="1" dirty="0"/>
          </a:p>
          <a:p>
            <a:pPr marL="0" indent="0">
              <a:buNone/>
            </a:pPr>
            <a:r>
              <a:rPr lang="en-GB" sz="2600" dirty="0"/>
              <a:t>	</a:t>
            </a:r>
          </a:p>
          <a:p>
            <a:pPr marL="0" indent="0">
              <a:buNone/>
            </a:pPr>
            <a:endParaRPr lang="en-GB" dirty="0"/>
          </a:p>
        </p:txBody>
      </p:sp>
    </p:spTree>
    <p:extLst>
      <p:ext uri="{BB962C8B-B14F-4D97-AF65-F5344CB8AC3E}">
        <p14:creationId xmlns:p14="http://schemas.microsoft.com/office/powerpoint/2010/main" val="288619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E3411-0062-4B38-832A-4424186B0B50}"/>
              </a:ext>
            </a:extLst>
          </p:cNvPr>
          <p:cNvSpPr>
            <a:spLocks noGrp="1"/>
          </p:cNvSpPr>
          <p:nvPr>
            <p:ph type="title"/>
          </p:nvPr>
        </p:nvSpPr>
        <p:spPr>
          <a:xfrm>
            <a:off x="189688" y="814926"/>
            <a:ext cx="2396647" cy="5264495"/>
          </a:xfrm>
        </p:spPr>
        <p:txBody>
          <a:bodyPr/>
          <a:lstStyle/>
          <a:p>
            <a:r>
              <a:rPr lang="en-GB" sz="4800" dirty="0">
                <a:solidFill>
                  <a:srgbClr val="002060"/>
                </a:solidFill>
              </a:rPr>
              <a:t>What we believe:</a:t>
            </a:r>
            <a:r>
              <a:rPr lang="en-GB" dirty="0">
                <a:solidFill>
                  <a:srgbClr val="002060"/>
                </a:solidFill>
              </a:rPr>
              <a:t> </a:t>
            </a:r>
            <a:br>
              <a:rPr lang="en-GB" dirty="0">
                <a:solidFill>
                  <a:srgbClr val="002060"/>
                </a:solidFill>
              </a:rPr>
            </a:br>
            <a:br>
              <a:rPr lang="en-GB" dirty="0">
                <a:solidFill>
                  <a:srgbClr val="002060"/>
                </a:solidFill>
              </a:rPr>
            </a:br>
            <a:r>
              <a:rPr lang="en-GB" sz="4400" dirty="0">
                <a:solidFill>
                  <a:srgbClr val="002060"/>
                </a:solidFill>
              </a:rPr>
              <a:t>about the human race</a:t>
            </a:r>
            <a:endParaRPr lang="en-GB" dirty="0">
              <a:solidFill>
                <a:srgbClr val="002060"/>
              </a:solidFill>
            </a:endParaRPr>
          </a:p>
        </p:txBody>
      </p:sp>
      <p:sp>
        <p:nvSpPr>
          <p:cNvPr id="3" name="Content Placeholder 2">
            <a:extLst>
              <a:ext uri="{FF2B5EF4-FFF2-40B4-BE49-F238E27FC236}">
                <a16:creationId xmlns:a16="http://schemas.microsoft.com/office/drawing/2014/main" id="{F307CE4E-D9BA-4E96-803F-6C26657B7D25}"/>
              </a:ext>
            </a:extLst>
          </p:cNvPr>
          <p:cNvSpPr>
            <a:spLocks noGrp="1"/>
          </p:cNvSpPr>
          <p:nvPr>
            <p:ph idx="1"/>
          </p:nvPr>
        </p:nvSpPr>
        <p:spPr>
          <a:xfrm>
            <a:off x="2725957" y="471949"/>
            <a:ext cx="6169356" cy="6386051"/>
          </a:xfrm>
        </p:spPr>
        <p:txBody>
          <a:bodyPr>
            <a:normAutofit lnSpcReduction="10000"/>
          </a:bodyPr>
          <a:lstStyle/>
          <a:p>
            <a:pPr marL="0" indent="0">
              <a:buNone/>
            </a:pPr>
            <a:r>
              <a:rPr lang="en-GB" sz="3000" b="1" dirty="0"/>
              <a:t>All men and women, being created in the image of God, have inherent and equal dignity and worth. Their greatest purpose is to obey, worship and love God.   </a:t>
            </a:r>
          </a:p>
          <a:p>
            <a:pPr marL="0" indent="0">
              <a:buNone/>
            </a:pPr>
            <a:r>
              <a:rPr lang="en-GB" sz="3000" b="1" dirty="0"/>
              <a:t>As a result of the fall of our first parents, every aspect of human nature has been corrupted and all men and women are without spiritual life, guilty sinners and hostile to God. </a:t>
            </a:r>
          </a:p>
          <a:p>
            <a:pPr marL="0" indent="0">
              <a:buNone/>
            </a:pPr>
            <a:r>
              <a:rPr lang="en-GB" sz="3000" b="1" dirty="0"/>
              <a:t>Every person is therefore under the just condemnation of God and needs to be born again, forgiven and reconciled to God in order to know and please him.</a:t>
            </a:r>
          </a:p>
          <a:p>
            <a:endParaRPr lang="en-GB" dirty="0"/>
          </a:p>
        </p:txBody>
      </p:sp>
    </p:spTree>
    <p:extLst>
      <p:ext uri="{BB962C8B-B14F-4D97-AF65-F5344CB8AC3E}">
        <p14:creationId xmlns:p14="http://schemas.microsoft.com/office/powerpoint/2010/main" val="3798064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19BA1-F883-4441-B628-245D2B506FA3}"/>
              </a:ext>
            </a:extLst>
          </p:cNvPr>
          <p:cNvSpPr>
            <a:spLocks noGrp="1"/>
          </p:cNvSpPr>
          <p:nvPr>
            <p:ph type="title"/>
          </p:nvPr>
        </p:nvSpPr>
        <p:spPr>
          <a:xfrm>
            <a:off x="189689" y="1123838"/>
            <a:ext cx="2381344" cy="4601183"/>
          </a:xfrm>
        </p:spPr>
        <p:txBody>
          <a:bodyPr>
            <a:normAutofit/>
          </a:bodyPr>
          <a:lstStyle/>
          <a:p>
            <a:r>
              <a:rPr lang="en-GB" sz="6000" dirty="0">
                <a:solidFill>
                  <a:srgbClr val="002060"/>
                </a:solidFill>
              </a:rPr>
              <a:t>The human race</a:t>
            </a:r>
          </a:p>
        </p:txBody>
      </p:sp>
      <p:sp>
        <p:nvSpPr>
          <p:cNvPr id="3" name="Content Placeholder 2">
            <a:extLst>
              <a:ext uri="{FF2B5EF4-FFF2-40B4-BE49-F238E27FC236}">
                <a16:creationId xmlns:a16="http://schemas.microsoft.com/office/drawing/2014/main" id="{0C5EE3CF-9CD3-437A-980A-D6D2CAE8051F}"/>
              </a:ext>
            </a:extLst>
          </p:cNvPr>
          <p:cNvSpPr>
            <a:spLocks noGrp="1"/>
          </p:cNvSpPr>
          <p:nvPr>
            <p:ph idx="1"/>
          </p:nvPr>
        </p:nvSpPr>
        <p:spPr>
          <a:xfrm>
            <a:off x="2901950" y="864108"/>
            <a:ext cx="5867107" cy="5120640"/>
          </a:xfrm>
        </p:spPr>
        <p:txBody>
          <a:bodyPr>
            <a:normAutofit/>
          </a:bodyPr>
          <a:lstStyle/>
          <a:p>
            <a:pPr marL="0" indent="0">
              <a:buNone/>
            </a:pPr>
            <a:r>
              <a:rPr lang="en-GB" sz="4800" b="1" dirty="0"/>
              <a:t>All men and women, being created in the image of God, have inherent and equal dignity and worth. </a:t>
            </a:r>
          </a:p>
        </p:txBody>
      </p:sp>
    </p:spTree>
    <p:extLst>
      <p:ext uri="{BB962C8B-B14F-4D97-AF65-F5344CB8AC3E}">
        <p14:creationId xmlns:p14="http://schemas.microsoft.com/office/powerpoint/2010/main" val="3982616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8BEDE-315C-4D89-94B4-39C96C632F65}"/>
              </a:ext>
            </a:extLst>
          </p:cNvPr>
          <p:cNvSpPr>
            <a:spLocks noGrp="1"/>
          </p:cNvSpPr>
          <p:nvPr>
            <p:ph type="title"/>
          </p:nvPr>
        </p:nvSpPr>
        <p:spPr>
          <a:xfrm>
            <a:off x="189689" y="1123838"/>
            <a:ext cx="2503774" cy="4601183"/>
          </a:xfrm>
        </p:spPr>
        <p:txBody>
          <a:bodyPr>
            <a:normAutofit/>
          </a:bodyPr>
          <a:lstStyle/>
          <a:p>
            <a:r>
              <a:rPr lang="en-GB" sz="6600" dirty="0">
                <a:solidFill>
                  <a:srgbClr val="002060"/>
                </a:solidFill>
              </a:rPr>
              <a:t>As a result:</a:t>
            </a:r>
          </a:p>
        </p:txBody>
      </p:sp>
      <p:sp>
        <p:nvSpPr>
          <p:cNvPr id="3" name="Content Placeholder 2">
            <a:extLst>
              <a:ext uri="{FF2B5EF4-FFF2-40B4-BE49-F238E27FC236}">
                <a16:creationId xmlns:a16="http://schemas.microsoft.com/office/drawing/2014/main" id="{75FA8564-6D22-4C84-A5E1-41B13A8516A5}"/>
              </a:ext>
            </a:extLst>
          </p:cNvPr>
          <p:cNvSpPr>
            <a:spLocks noGrp="1"/>
          </p:cNvSpPr>
          <p:nvPr>
            <p:ph idx="1"/>
          </p:nvPr>
        </p:nvSpPr>
        <p:spPr>
          <a:xfrm>
            <a:off x="2901950" y="864108"/>
            <a:ext cx="5882411" cy="5120640"/>
          </a:xfrm>
        </p:spPr>
        <p:txBody>
          <a:bodyPr>
            <a:normAutofit fontScale="92500"/>
          </a:bodyPr>
          <a:lstStyle/>
          <a:p>
            <a:r>
              <a:rPr lang="en-GB" sz="4800" b="1" dirty="0"/>
              <a:t>Racism is wrong</a:t>
            </a:r>
          </a:p>
          <a:p>
            <a:endParaRPr lang="en-GB" sz="4800" b="1" dirty="0"/>
          </a:p>
          <a:p>
            <a:r>
              <a:rPr lang="en-GB" sz="4800" b="1" dirty="0"/>
              <a:t>Slavery and exploitation is wrong</a:t>
            </a:r>
          </a:p>
          <a:p>
            <a:endParaRPr lang="en-GB" sz="4800" b="1" dirty="0"/>
          </a:p>
          <a:p>
            <a:r>
              <a:rPr lang="en-GB" sz="4800" b="1" dirty="0"/>
              <a:t>Abortion and euthanasia are wrong</a:t>
            </a:r>
          </a:p>
        </p:txBody>
      </p:sp>
    </p:spTree>
    <p:extLst>
      <p:ext uri="{BB962C8B-B14F-4D97-AF65-F5344CB8AC3E}">
        <p14:creationId xmlns:p14="http://schemas.microsoft.com/office/powerpoint/2010/main" val="4070275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8E4CD-345C-44DE-999A-CB0D50F1B23E}"/>
              </a:ext>
            </a:extLst>
          </p:cNvPr>
          <p:cNvSpPr>
            <a:spLocks noGrp="1"/>
          </p:cNvSpPr>
          <p:nvPr>
            <p:ph type="title"/>
          </p:nvPr>
        </p:nvSpPr>
        <p:spPr>
          <a:xfrm>
            <a:off x="189688" y="1123838"/>
            <a:ext cx="2404299" cy="4601183"/>
          </a:xfrm>
        </p:spPr>
        <p:txBody>
          <a:bodyPr>
            <a:normAutofit/>
          </a:bodyPr>
          <a:lstStyle/>
          <a:p>
            <a:r>
              <a:rPr lang="en-GB" sz="6000" dirty="0">
                <a:solidFill>
                  <a:srgbClr val="002060"/>
                </a:solidFill>
              </a:rPr>
              <a:t>The human race</a:t>
            </a:r>
          </a:p>
        </p:txBody>
      </p:sp>
      <p:sp>
        <p:nvSpPr>
          <p:cNvPr id="3" name="Content Placeholder 2">
            <a:extLst>
              <a:ext uri="{FF2B5EF4-FFF2-40B4-BE49-F238E27FC236}">
                <a16:creationId xmlns:a16="http://schemas.microsoft.com/office/drawing/2014/main" id="{B901C5A6-BBA2-43A3-9F3E-5F5EFBAA4E28}"/>
              </a:ext>
            </a:extLst>
          </p:cNvPr>
          <p:cNvSpPr>
            <a:spLocks noGrp="1"/>
          </p:cNvSpPr>
          <p:nvPr>
            <p:ph idx="1"/>
          </p:nvPr>
        </p:nvSpPr>
        <p:spPr/>
        <p:txBody>
          <a:bodyPr>
            <a:normAutofit/>
          </a:bodyPr>
          <a:lstStyle/>
          <a:p>
            <a:pPr marL="0" indent="0">
              <a:buNone/>
            </a:pPr>
            <a:r>
              <a:rPr lang="en-GB" sz="4800" b="1" dirty="0"/>
              <a:t>Their greatest purpose is to obey, worship and love God. </a:t>
            </a:r>
          </a:p>
        </p:txBody>
      </p:sp>
    </p:spTree>
    <p:extLst>
      <p:ext uri="{BB962C8B-B14F-4D97-AF65-F5344CB8AC3E}">
        <p14:creationId xmlns:p14="http://schemas.microsoft.com/office/powerpoint/2010/main" val="497478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B024F-BCC0-40D6-9635-BC4F932A4B70}"/>
              </a:ext>
            </a:extLst>
          </p:cNvPr>
          <p:cNvSpPr>
            <a:spLocks noGrp="1"/>
          </p:cNvSpPr>
          <p:nvPr>
            <p:ph type="title"/>
          </p:nvPr>
        </p:nvSpPr>
        <p:spPr/>
        <p:txBody>
          <a:bodyPr>
            <a:normAutofit/>
          </a:bodyPr>
          <a:lstStyle/>
          <a:p>
            <a:r>
              <a:rPr lang="en-GB" sz="6000" dirty="0">
                <a:solidFill>
                  <a:srgbClr val="002060"/>
                </a:solidFill>
              </a:rPr>
              <a:t>Man’s chief end</a:t>
            </a:r>
          </a:p>
        </p:txBody>
      </p:sp>
      <p:sp>
        <p:nvSpPr>
          <p:cNvPr id="3" name="Content Placeholder 2">
            <a:extLst>
              <a:ext uri="{FF2B5EF4-FFF2-40B4-BE49-F238E27FC236}">
                <a16:creationId xmlns:a16="http://schemas.microsoft.com/office/drawing/2014/main" id="{B65CBCE8-AB92-41C9-98EC-8C195BAB0CDC}"/>
              </a:ext>
            </a:extLst>
          </p:cNvPr>
          <p:cNvSpPr>
            <a:spLocks noGrp="1"/>
          </p:cNvSpPr>
          <p:nvPr>
            <p:ph idx="1"/>
          </p:nvPr>
        </p:nvSpPr>
        <p:spPr/>
        <p:txBody>
          <a:bodyPr>
            <a:normAutofit/>
          </a:bodyPr>
          <a:lstStyle/>
          <a:p>
            <a:pPr marL="0" indent="0">
              <a:buNone/>
            </a:pPr>
            <a:r>
              <a:rPr lang="en-GB" sz="6000" b="1" dirty="0"/>
              <a:t>Is to glorify God  and enjoy him       for ever</a:t>
            </a:r>
          </a:p>
        </p:txBody>
      </p:sp>
    </p:spTree>
    <p:extLst>
      <p:ext uri="{BB962C8B-B14F-4D97-AF65-F5344CB8AC3E}">
        <p14:creationId xmlns:p14="http://schemas.microsoft.com/office/powerpoint/2010/main" val="474400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2A0BA-113C-40C3-9D7F-B18ADF4EA8F4}"/>
              </a:ext>
            </a:extLst>
          </p:cNvPr>
          <p:cNvSpPr>
            <a:spLocks noGrp="1"/>
          </p:cNvSpPr>
          <p:nvPr>
            <p:ph type="title"/>
          </p:nvPr>
        </p:nvSpPr>
        <p:spPr/>
        <p:txBody>
          <a:bodyPr>
            <a:normAutofit/>
          </a:bodyPr>
          <a:lstStyle/>
          <a:p>
            <a:r>
              <a:rPr lang="en-GB" sz="8000" dirty="0">
                <a:solidFill>
                  <a:srgbClr val="002060"/>
                </a:solidFill>
              </a:rPr>
              <a:t>Not</a:t>
            </a:r>
          </a:p>
        </p:txBody>
      </p:sp>
      <p:sp>
        <p:nvSpPr>
          <p:cNvPr id="3" name="Content Placeholder 2">
            <a:extLst>
              <a:ext uri="{FF2B5EF4-FFF2-40B4-BE49-F238E27FC236}">
                <a16:creationId xmlns:a16="http://schemas.microsoft.com/office/drawing/2014/main" id="{7A3ED4B5-BE16-4FC1-94AF-58AB64F0E7B9}"/>
              </a:ext>
            </a:extLst>
          </p:cNvPr>
          <p:cNvSpPr>
            <a:spLocks noGrp="1"/>
          </p:cNvSpPr>
          <p:nvPr>
            <p:ph idx="1"/>
          </p:nvPr>
        </p:nvSpPr>
        <p:spPr/>
        <p:txBody>
          <a:bodyPr>
            <a:normAutofit/>
          </a:bodyPr>
          <a:lstStyle/>
          <a:p>
            <a:r>
              <a:rPr lang="en-GB" sz="6000" b="1" dirty="0"/>
              <a:t>Health</a:t>
            </a:r>
          </a:p>
          <a:p>
            <a:r>
              <a:rPr lang="en-GB" sz="6000" b="1" dirty="0"/>
              <a:t>Wealth</a:t>
            </a:r>
          </a:p>
          <a:p>
            <a:r>
              <a:rPr lang="en-GB" sz="6000" b="1" dirty="0"/>
              <a:t>Happiness</a:t>
            </a:r>
          </a:p>
        </p:txBody>
      </p:sp>
    </p:spTree>
    <p:extLst>
      <p:ext uri="{BB962C8B-B14F-4D97-AF65-F5344CB8AC3E}">
        <p14:creationId xmlns:p14="http://schemas.microsoft.com/office/powerpoint/2010/main" val="2813783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1FC66-0E50-4C65-99C0-555D7B1EF962}"/>
              </a:ext>
            </a:extLst>
          </p:cNvPr>
          <p:cNvSpPr>
            <a:spLocks noGrp="1"/>
          </p:cNvSpPr>
          <p:nvPr>
            <p:ph type="title"/>
          </p:nvPr>
        </p:nvSpPr>
        <p:spPr/>
        <p:txBody>
          <a:bodyPr>
            <a:normAutofit/>
          </a:bodyPr>
          <a:lstStyle/>
          <a:p>
            <a:r>
              <a:rPr lang="en-GB" sz="7200" dirty="0">
                <a:solidFill>
                  <a:srgbClr val="002060"/>
                </a:solidFill>
              </a:rPr>
              <a:t>But</a:t>
            </a:r>
          </a:p>
        </p:txBody>
      </p:sp>
      <p:sp>
        <p:nvSpPr>
          <p:cNvPr id="3" name="Content Placeholder 2">
            <a:extLst>
              <a:ext uri="{FF2B5EF4-FFF2-40B4-BE49-F238E27FC236}">
                <a16:creationId xmlns:a16="http://schemas.microsoft.com/office/drawing/2014/main" id="{35C6CDDC-C170-48AF-B441-CE4AB6B7C202}"/>
              </a:ext>
            </a:extLst>
          </p:cNvPr>
          <p:cNvSpPr>
            <a:spLocks noGrp="1"/>
          </p:cNvSpPr>
          <p:nvPr>
            <p:ph idx="1"/>
          </p:nvPr>
        </p:nvSpPr>
        <p:spPr/>
        <p:txBody>
          <a:bodyPr>
            <a:normAutofit/>
          </a:bodyPr>
          <a:lstStyle/>
          <a:p>
            <a:r>
              <a:rPr lang="en-GB" sz="6000" b="1" dirty="0"/>
              <a:t>Obey God</a:t>
            </a:r>
          </a:p>
          <a:p>
            <a:r>
              <a:rPr lang="en-GB" sz="6000" b="1" dirty="0"/>
              <a:t>Worship God</a:t>
            </a:r>
          </a:p>
          <a:p>
            <a:r>
              <a:rPr lang="en-GB" sz="6000" b="1" dirty="0"/>
              <a:t>Love God</a:t>
            </a:r>
          </a:p>
        </p:txBody>
      </p:sp>
    </p:spTree>
    <p:extLst>
      <p:ext uri="{BB962C8B-B14F-4D97-AF65-F5344CB8AC3E}">
        <p14:creationId xmlns:p14="http://schemas.microsoft.com/office/powerpoint/2010/main" val="87394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C32EE-DB84-459B-954D-A24CA01DD86E}"/>
              </a:ext>
            </a:extLst>
          </p:cNvPr>
          <p:cNvSpPr>
            <a:spLocks noGrp="1"/>
          </p:cNvSpPr>
          <p:nvPr>
            <p:ph type="title"/>
          </p:nvPr>
        </p:nvSpPr>
        <p:spPr>
          <a:xfrm>
            <a:off x="97866" y="1100882"/>
            <a:ext cx="2507600" cy="4601183"/>
          </a:xfrm>
        </p:spPr>
        <p:txBody>
          <a:bodyPr>
            <a:normAutofit/>
          </a:bodyPr>
          <a:lstStyle/>
          <a:p>
            <a:r>
              <a:rPr lang="en-GB" sz="6000" dirty="0">
                <a:solidFill>
                  <a:srgbClr val="002060"/>
                </a:solidFill>
              </a:rPr>
              <a:t>What went wrong?</a:t>
            </a:r>
          </a:p>
        </p:txBody>
      </p:sp>
      <p:sp>
        <p:nvSpPr>
          <p:cNvPr id="3" name="Content Placeholder 2">
            <a:extLst>
              <a:ext uri="{FF2B5EF4-FFF2-40B4-BE49-F238E27FC236}">
                <a16:creationId xmlns:a16="http://schemas.microsoft.com/office/drawing/2014/main" id="{367A7A1E-66FD-41B7-85BA-2976AB0D53F4}"/>
              </a:ext>
            </a:extLst>
          </p:cNvPr>
          <p:cNvSpPr>
            <a:spLocks noGrp="1"/>
          </p:cNvSpPr>
          <p:nvPr>
            <p:ph idx="1"/>
          </p:nvPr>
        </p:nvSpPr>
        <p:spPr>
          <a:xfrm>
            <a:off x="2901951" y="745504"/>
            <a:ext cx="5920670" cy="5993892"/>
          </a:xfrm>
        </p:spPr>
        <p:txBody>
          <a:bodyPr>
            <a:normAutofit lnSpcReduction="10000"/>
          </a:bodyPr>
          <a:lstStyle/>
          <a:p>
            <a:pPr marL="0" indent="0">
              <a:buNone/>
            </a:pPr>
            <a:r>
              <a:rPr lang="en-GB" sz="4800" b="1" dirty="0"/>
              <a:t>As a result of the fall of our first parents, every aspect of human nature has been corrupted and all men and women are without spiritual life, guilty sinners and hostile to God. </a:t>
            </a:r>
          </a:p>
          <a:p>
            <a:endParaRPr lang="en-GB" dirty="0"/>
          </a:p>
        </p:txBody>
      </p:sp>
    </p:spTree>
    <p:extLst>
      <p:ext uri="{BB962C8B-B14F-4D97-AF65-F5344CB8AC3E}">
        <p14:creationId xmlns:p14="http://schemas.microsoft.com/office/powerpoint/2010/main" val="1441744270"/>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86</TotalTime>
  <Words>511</Words>
  <Application>Microsoft Office PowerPoint</Application>
  <PresentationFormat>On-screen Show (4:3)</PresentationFormat>
  <Paragraphs>49</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Corbel</vt:lpstr>
      <vt:lpstr>Wingdings 2</vt:lpstr>
      <vt:lpstr>Frame</vt:lpstr>
      <vt:lpstr>What we believe</vt:lpstr>
      <vt:lpstr>What we believe:   about the human race</vt:lpstr>
      <vt:lpstr>The human race</vt:lpstr>
      <vt:lpstr>As a result:</vt:lpstr>
      <vt:lpstr>The human race</vt:lpstr>
      <vt:lpstr>Man’s chief end</vt:lpstr>
      <vt:lpstr>Not</vt:lpstr>
      <vt:lpstr>But</vt:lpstr>
      <vt:lpstr>What went wrong?</vt:lpstr>
      <vt:lpstr>Genesis 3: where it all went wrong</vt:lpstr>
      <vt:lpstr>Genesis 3: how it left us</vt:lpstr>
      <vt:lpstr>John 3: where it left us</vt:lpstr>
      <vt:lpstr>John 3: The story doesn’t end here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believe</dc:title>
  <dc:creator>Kenneth Ross</dc:creator>
  <cp:lastModifiedBy>Kenneth Ross</cp:lastModifiedBy>
  <cp:revision>9</cp:revision>
  <dcterms:created xsi:type="dcterms:W3CDTF">2018-03-18T08:53:59Z</dcterms:created>
  <dcterms:modified xsi:type="dcterms:W3CDTF">2018-03-18T10:20:07Z</dcterms:modified>
</cp:coreProperties>
</file>