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52"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302" autoAdjust="0"/>
    <p:restoredTop sz="94660"/>
  </p:normalViewPr>
  <p:slideViewPr>
    <p:cSldViewPr snapToGrid="0">
      <p:cViewPr varScale="1">
        <p:scale>
          <a:sx n="166" d="100"/>
          <a:sy n="166" d="100"/>
        </p:scale>
        <p:origin x="1588" y="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 y="762000"/>
            <a:ext cx="6856214"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6952697" y="762000"/>
            <a:ext cx="2193989" cy="5334001"/>
          </a:xfrm>
          <a:prstGeom prst="rect">
            <a:avLst/>
          </a:prstGeom>
          <a:solidFill>
            <a:srgbClr val="C3C3C3">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02386" y="1298448"/>
            <a:ext cx="5486400" cy="3255264"/>
          </a:xfrm>
        </p:spPr>
        <p:txBody>
          <a:bodyPr anchor="b">
            <a:normAutofit/>
          </a:bodyPr>
          <a:lstStyle>
            <a:lvl1pPr algn="l">
              <a:defRPr sz="5400" spc="-10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825011" y="4670246"/>
            <a:ext cx="5486400" cy="914400"/>
          </a:xfrm>
        </p:spPr>
        <p:txBody>
          <a:bodyPr anchor="t">
            <a:normAutofit/>
          </a:bodyPr>
          <a:lstStyle>
            <a:lvl1pPr marL="0" indent="0" algn="l">
              <a:buNone/>
              <a:defRPr sz="2000" cap="none" spc="0" baseline="0">
                <a:solidFill>
                  <a:schemeClr val="accent1">
                    <a:lumMod val="20000"/>
                    <a:lumOff val="80000"/>
                  </a:schemeClr>
                </a:solidFill>
              </a:defRPr>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smtClean="0"/>
              <a:pPr/>
              <a:t>3/11/2018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0999988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smtClean="0"/>
              <a:pPr/>
              <a:t>3/11/2018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4933830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85750" y="990600"/>
            <a:ext cx="2114550" cy="4953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900934" y="868680"/>
            <a:ext cx="5486400" cy="512064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smtClean="0"/>
              <a:pPr/>
              <a:t>3/11/2018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7707168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smtClean="0"/>
              <a:pPr/>
              <a:t>3/11/2018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1822200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900934" y="1298448"/>
            <a:ext cx="5486400" cy="3255264"/>
          </a:xfrm>
        </p:spPr>
        <p:txBody>
          <a:bodyPr anchor="b">
            <a:normAutofit/>
          </a:bodyPr>
          <a:lstStyle>
            <a:lvl1pPr>
              <a:defRPr sz="5400" b="0" spc="-100" baseline="0">
                <a:solidFill>
                  <a:schemeClr val="tx1">
                    <a:lumMod val="65000"/>
                    <a:lumOff val="3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2914650" y="4672584"/>
            <a:ext cx="5486400" cy="914400"/>
          </a:xfrm>
        </p:spPr>
        <p:txBody>
          <a:bodyPr anchor="t">
            <a:normAutofit/>
          </a:bodyPr>
          <a:lstStyle>
            <a:lvl1pPr marL="0" indent="0">
              <a:buNone/>
              <a:defRPr sz="20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586B75A-687E-405C-8A0B-8D00578BA2C3}" type="datetimeFigureOut">
              <a:rPr lang="en-US" smtClean="0"/>
              <a:pPr/>
              <a:t>3/11/2018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416624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900934" y="868680"/>
            <a:ext cx="2606040" cy="5120640"/>
          </a:xfrm>
        </p:spPr>
        <p:txBody>
          <a:bodyPr/>
          <a:lstStyle>
            <a:lvl1pPr>
              <a:defRPr sz="19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63590" y="868680"/>
            <a:ext cx="2606040" cy="5120640"/>
          </a:xfrm>
        </p:spPr>
        <p:txBody>
          <a:bodyPr/>
          <a:lstStyle>
            <a:lvl1pPr>
              <a:defRPr sz="19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smtClean="0"/>
              <a:pPr/>
              <a:t>3/11/2018</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789508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00934" y="1023586"/>
            <a:ext cx="2606040" cy="807720"/>
          </a:xfrm>
        </p:spPr>
        <p:txBody>
          <a:bodyPr anchor="b">
            <a:normAutofit/>
          </a:bodyPr>
          <a:lstStyle>
            <a:lvl1pPr marL="0" indent="0">
              <a:spcBef>
                <a:spcPts val="0"/>
              </a:spcBef>
              <a:buNone/>
              <a:defRPr sz="1900" b="1">
                <a:solidFill>
                  <a:schemeClr val="tx1">
                    <a:lumMod val="65000"/>
                    <a:lumOff val="3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900934" y="1930936"/>
            <a:ext cx="2606040" cy="4023360"/>
          </a:xfrm>
        </p:spPr>
        <p:txBody>
          <a:bodyPr/>
          <a:lstStyle>
            <a:lvl1pPr>
              <a:defRPr sz="19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63847" y="1023587"/>
            <a:ext cx="2606040" cy="813171"/>
          </a:xfrm>
        </p:spPr>
        <p:txBody>
          <a:bodyPr anchor="b">
            <a:normAutofit/>
          </a:bodyPr>
          <a:lstStyle>
            <a:lvl1pPr marL="0" indent="0">
              <a:spcBef>
                <a:spcPts val="0"/>
              </a:spcBef>
              <a:buNone/>
              <a:defRPr sz="1900" b="1">
                <a:solidFill>
                  <a:schemeClr val="tx1">
                    <a:lumMod val="65000"/>
                    <a:lumOff val="3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863847" y="1930936"/>
            <a:ext cx="2606040" cy="4023360"/>
          </a:xfrm>
        </p:spPr>
        <p:txBody>
          <a:bodyPr/>
          <a:lstStyle>
            <a:lvl1pPr>
              <a:defRPr sz="19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smtClean="0"/>
              <a:pPr/>
              <a:t>3/11/2018</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032425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smtClean="0"/>
              <a:pPr/>
              <a:t>3/11/2018</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8689230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smtClean="0"/>
              <a:pPr/>
              <a:t>3/11/2018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085997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2024" y="1143000"/>
            <a:ext cx="2125980" cy="2194560"/>
          </a:xfrm>
        </p:spPr>
        <p:txBody>
          <a:bodyPr anchor="b">
            <a:normAutofit/>
          </a:bodyPr>
          <a:lstStyle>
            <a:lvl1pPr>
              <a:defRPr sz="2800" b="0" baseline="0"/>
            </a:lvl1pPr>
          </a:lstStyle>
          <a:p>
            <a:r>
              <a:rPr lang="en-US"/>
              <a:t>Click to edit Master title style</a:t>
            </a:r>
            <a:endParaRPr lang="en-US" dirty="0"/>
          </a:p>
        </p:txBody>
      </p:sp>
      <p:sp>
        <p:nvSpPr>
          <p:cNvPr id="3" name="Content Placeholder 2"/>
          <p:cNvSpPr>
            <a:spLocks noGrp="1"/>
          </p:cNvSpPr>
          <p:nvPr>
            <p:ph idx="1"/>
          </p:nvPr>
        </p:nvSpPr>
        <p:spPr>
          <a:xfrm>
            <a:off x="2900934" y="868680"/>
            <a:ext cx="54864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92024" y="3337560"/>
            <a:ext cx="2125980" cy="2560320"/>
          </a:xfrm>
        </p:spPr>
        <p:txBody>
          <a:bodyPr anchor="t">
            <a:normAutofit/>
          </a:bodyPr>
          <a:lstStyle>
            <a:lvl1pPr marL="0" indent="0">
              <a:lnSpc>
                <a:spcPct val="100000"/>
              </a:lnSpc>
              <a:spcBef>
                <a:spcPts val="800"/>
              </a:spcBef>
              <a:buNone/>
              <a:defRPr sz="125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5586B75A-687E-405C-8A0B-8D00578BA2C3}" type="datetimeFigureOut">
              <a:rPr lang="en-US" smtClean="0"/>
              <a:pPr/>
              <a:t>3/11/2018</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1087803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2024" y="1143000"/>
            <a:ext cx="2125980" cy="2194560"/>
          </a:xfrm>
        </p:spPr>
        <p:txBody>
          <a:bodyPr anchor="b">
            <a:normAutofit/>
          </a:bodyPr>
          <a:lstStyle>
            <a:lvl1pPr>
              <a:defRPr sz="28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677983" y="767419"/>
            <a:ext cx="6086423"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92024" y="3340602"/>
            <a:ext cx="2125980" cy="2560320"/>
          </a:xfrm>
        </p:spPr>
        <p:txBody>
          <a:bodyPr anchor="t">
            <a:normAutofit/>
          </a:bodyPr>
          <a:lstStyle>
            <a:lvl1pPr marL="0" indent="0">
              <a:lnSpc>
                <a:spcPct val="100000"/>
              </a:lnSpc>
              <a:spcBef>
                <a:spcPts val="800"/>
              </a:spcBef>
              <a:buNone/>
              <a:defRPr sz="125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5586B75A-687E-405C-8A0B-8D00578BA2C3}" type="datetimeFigureOut">
              <a:rPr lang="en-US" smtClean="0"/>
              <a:pPr/>
              <a:t>3/11/2018</a:t>
            </a:fld>
            <a:endParaRPr lang="en-US" dirty="0"/>
          </a:p>
        </p:txBody>
      </p:sp>
      <p:sp>
        <p:nvSpPr>
          <p:cNvPr id="9" name="Footer Placeholder 8"/>
          <p:cNvSpPr>
            <a:spLocks noGrp="1"/>
          </p:cNvSpPr>
          <p:nvPr>
            <p:ph type="ftr" sz="quarter" idx="11"/>
          </p:nvPr>
        </p:nvSpPr>
        <p:spPr>
          <a:xfrm>
            <a:off x="2624326" y="6356351"/>
            <a:ext cx="4433638"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8376083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2582693"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89689" y="1123838"/>
            <a:ext cx="2210612" cy="460118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8" name="Rectangle 37"/>
          <p:cNvSpPr/>
          <p:nvPr/>
        </p:nvSpPr>
        <p:spPr>
          <a:xfrm>
            <a:off x="8861898" y="758952"/>
            <a:ext cx="288036"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2901951" y="864108"/>
            <a:ext cx="5486400" cy="5120640"/>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96849" y="6356351"/>
            <a:ext cx="2057400" cy="365125"/>
          </a:xfrm>
          <a:prstGeom prst="rect">
            <a:avLst/>
          </a:prstGeom>
        </p:spPr>
        <p:txBody>
          <a:bodyPr vert="horz" lIns="91440" tIns="45720" rIns="91440" bIns="45720" rtlCol="0" anchor="ctr"/>
          <a:lstStyle>
            <a:lvl1pPr algn="l">
              <a:defRPr sz="1000">
                <a:solidFill>
                  <a:schemeClr val="tx1">
                    <a:lumMod val="50000"/>
                    <a:lumOff val="50000"/>
                  </a:schemeClr>
                </a:solidFill>
              </a:defRPr>
            </a:lvl1pPr>
          </a:lstStyle>
          <a:p>
            <a:fld id="{5586B75A-687E-405C-8A0B-8D00578BA2C3}" type="datetimeFigureOut">
              <a:rPr lang="en-US" smtClean="0"/>
              <a:pPr/>
              <a:t>3/11/2018</a:t>
            </a:fld>
            <a:endParaRPr lang="en-US" dirty="0"/>
          </a:p>
        </p:txBody>
      </p:sp>
      <p:sp>
        <p:nvSpPr>
          <p:cNvPr id="5" name="Footer Placeholder 4"/>
          <p:cNvSpPr>
            <a:spLocks noGrp="1"/>
          </p:cNvSpPr>
          <p:nvPr>
            <p:ph type="ftr" sz="quarter" idx="3"/>
          </p:nvPr>
        </p:nvSpPr>
        <p:spPr>
          <a:xfrm>
            <a:off x="2901951" y="6356351"/>
            <a:ext cx="4433638" cy="365125"/>
          </a:xfrm>
          <a:prstGeom prst="rect">
            <a:avLst/>
          </a:prstGeom>
        </p:spPr>
        <p:txBody>
          <a:bodyPr vert="horz" lIns="91440" tIns="45720" rIns="91440" bIns="45720" rtlCol="0" anchor="ctr"/>
          <a:lstStyle>
            <a:lvl1pPr algn="l">
              <a:defRPr sz="10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7975602" y="6356351"/>
            <a:ext cx="1148195" cy="365125"/>
          </a:xfrm>
          <a:prstGeom prst="rect">
            <a:avLst/>
          </a:prstGeom>
        </p:spPr>
        <p:txBody>
          <a:bodyPr vert="horz" lIns="91440" tIns="45720" rIns="91440" bIns="45720" rtlCol="0" anchor="ctr"/>
          <a:lstStyle>
            <a:lvl1pPr algn="r">
              <a:defRPr sz="1100" b="1">
                <a:solidFill>
                  <a:schemeClr val="accent1"/>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27749854"/>
      </p:ext>
    </p:extLst>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hf sldNum="0" hdr="0" ftr="0" dt="0"/>
  <p:txStyles>
    <p:titleStyle>
      <a:lvl1pPr algn="l" defTabSz="914400" rtl="0" eaLnBrk="1" latinLnBrk="0" hangingPunct="1">
        <a:lnSpc>
          <a:spcPct val="90000"/>
        </a:lnSpc>
        <a:spcBef>
          <a:spcPct val="0"/>
        </a:spcBef>
        <a:buNone/>
        <a:defRPr sz="30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19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7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5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728441-AF72-4F6C-933E-0DE89AF076C5}"/>
              </a:ext>
            </a:extLst>
          </p:cNvPr>
          <p:cNvSpPr>
            <a:spLocks noGrp="1"/>
          </p:cNvSpPr>
          <p:nvPr>
            <p:ph type="ctrTitle"/>
          </p:nvPr>
        </p:nvSpPr>
        <p:spPr/>
        <p:txBody>
          <a:bodyPr/>
          <a:lstStyle/>
          <a:p>
            <a:r>
              <a:rPr lang="en-GB" dirty="0">
                <a:solidFill>
                  <a:srgbClr val="002060"/>
                </a:solidFill>
              </a:rPr>
              <a:t>What we believe:</a:t>
            </a:r>
          </a:p>
        </p:txBody>
      </p:sp>
      <p:sp>
        <p:nvSpPr>
          <p:cNvPr id="3" name="Subtitle 2">
            <a:extLst>
              <a:ext uri="{FF2B5EF4-FFF2-40B4-BE49-F238E27FC236}">
                <a16:creationId xmlns:a16="http://schemas.microsoft.com/office/drawing/2014/main" id="{23543246-9557-4E90-BD96-A071DF6F348A}"/>
              </a:ext>
            </a:extLst>
          </p:cNvPr>
          <p:cNvSpPr>
            <a:spLocks noGrp="1"/>
          </p:cNvSpPr>
          <p:nvPr>
            <p:ph type="subTitle" idx="1"/>
          </p:nvPr>
        </p:nvSpPr>
        <p:spPr/>
        <p:txBody>
          <a:bodyPr>
            <a:normAutofit/>
          </a:bodyPr>
          <a:lstStyle/>
          <a:p>
            <a:r>
              <a:rPr lang="en-GB" sz="4400" dirty="0">
                <a:solidFill>
                  <a:srgbClr val="002060"/>
                </a:solidFill>
              </a:rPr>
              <a:t>	about the Bible</a:t>
            </a:r>
          </a:p>
        </p:txBody>
      </p:sp>
      <p:pic>
        <p:nvPicPr>
          <p:cNvPr id="5" name="Picture 4" descr="A close up of a sign&#10;&#10;Description generated with very high confidence">
            <a:extLst>
              <a:ext uri="{FF2B5EF4-FFF2-40B4-BE49-F238E27FC236}">
                <a16:creationId xmlns:a16="http://schemas.microsoft.com/office/drawing/2014/main" id="{8B3DD732-626A-4150-8186-63C9DD930DE2}"/>
              </a:ext>
            </a:extLst>
          </p:cNvPr>
          <p:cNvPicPr>
            <a:picLocks noChangeAspect="1"/>
          </p:cNvPicPr>
          <p:nvPr/>
        </p:nvPicPr>
        <p:blipFill>
          <a:blip r:embed="rId2"/>
          <a:stretch>
            <a:fillRect/>
          </a:stretch>
        </p:blipFill>
        <p:spPr>
          <a:xfrm>
            <a:off x="8436200" y="62231"/>
            <a:ext cx="661833" cy="659248"/>
          </a:xfrm>
          <a:prstGeom prst="rect">
            <a:avLst/>
          </a:prstGeom>
        </p:spPr>
      </p:pic>
    </p:spTree>
    <p:extLst>
      <p:ext uri="{BB962C8B-B14F-4D97-AF65-F5344CB8AC3E}">
        <p14:creationId xmlns:p14="http://schemas.microsoft.com/office/powerpoint/2010/main" val="37019511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E138BE80-6EBA-45E8-B0F9-8680054DCE56}"/>
              </a:ext>
            </a:extLst>
          </p:cNvPr>
          <p:cNvSpPr>
            <a:spLocks noGrp="1"/>
          </p:cNvSpPr>
          <p:nvPr>
            <p:ph type="title"/>
          </p:nvPr>
        </p:nvSpPr>
        <p:spPr/>
        <p:txBody>
          <a:bodyPr>
            <a:normAutofit fontScale="90000"/>
          </a:bodyPr>
          <a:lstStyle/>
          <a:p>
            <a:r>
              <a:rPr lang="en-GB" sz="4800" dirty="0">
                <a:solidFill>
                  <a:srgbClr val="002060"/>
                </a:solidFill>
              </a:rPr>
              <a:t>What we believe:</a:t>
            </a:r>
            <a:br>
              <a:rPr lang="en-GB" sz="4800" dirty="0">
                <a:solidFill>
                  <a:srgbClr val="002060"/>
                </a:solidFill>
              </a:rPr>
            </a:br>
            <a:br>
              <a:rPr lang="en-GB" sz="4800" dirty="0">
                <a:solidFill>
                  <a:srgbClr val="002060"/>
                </a:solidFill>
              </a:rPr>
            </a:br>
            <a:r>
              <a:rPr lang="en-GB" sz="4800" dirty="0">
                <a:solidFill>
                  <a:srgbClr val="002060"/>
                </a:solidFill>
              </a:rPr>
              <a:t>about the Bible</a:t>
            </a:r>
          </a:p>
        </p:txBody>
      </p:sp>
      <p:sp>
        <p:nvSpPr>
          <p:cNvPr id="7" name="Content Placeholder 6">
            <a:extLst>
              <a:ext uri="{FF2B5EF4-FFF2-40B4-BE49-F238E27FC236}">
                <a16:creationId xmlns:a16="http://schemas.microsoft.com/office/drawing/2014/main" id="{B2587F98-8FE5-49DF-BCED-003A475D0AEA}"/>
              </a:ext>
            </a:extLst>
          </p:cNvPr>
          <p:cNvSpPr>
            <a:spLocks noGrp="1"/>
          </p:cNvSpPr>
          <p:nvPr>
            <p:ph idx="1"/>
          </p:nvPr>
        </p:nvSpPr>
        <p:spPr>
          <a:xfrm>
            <a:off x="2593988" y="607769"/>
            <a:ext cx="6279977" cy="6122061"/>
          </a:xfrm>
        </p:spPr>
        <p:txBody>
          <a:bodyPr>
            <a:normAutofit/>
          </a:bodyPr>
          <a:lstStyle/>
          <a:p>
            <a:pPr marL="0" indent="0">
              <a:buNone/>
            </a:pPr>
            <a:r>
              <a:rPr lang="en-GB" sz="3200" dirty="0"/>
              <a:t>God has revealed himself in the Bible, which consists of the Old    and New Testaments alone. </a:t>
            </a:r>
          </a:p>
          <a:p>
            <a:pPr marL="0" indent="0">
              <a:buNone/>
            </a:pPr>
            <a:r>
              <a:rPr lang="en-GB" sz="3200" dirty="0"/>
              <a:t>Every word was inspired by God through human authors,                     so that the Bible as originally given is in its entirety the Word of God, without error and fully reliable in fact and doctrine. </a:t>
            </a:r>
          </a:p>
          <a:p>
            <a:pPr marL="0" indent="0">
              <a:buNone/>
            </a:pPr>
            <a:r>
              <a:rPr lang="en-GB" sz="3200" dirty="0"/>
              <a:t>The Bible alone speaks with final authority and is always sufficient  for all matters of belief and practice.</a:t>
            </a:r>
          </a:p>
          <a:p>
            <a:endParaRPr lang="en-GB" dirty="0"/>
          </a:p>
        </p:txBody>
      </p:sp>
    </p:spTree>
    <p:extLst>
      <p:ext uri="{BB962C8B-B14F-4D97-AF65-F5344CB8AC3E}">
        <p14:creationId xmlns:p14="http://schemas.microsoft.com/office/powerpoint/2010/main" val="42320912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127A85-C6CF-4D1F-AF78-2C723073ACE2}"/>
              </a:ext>
            </a:extLst>
          </p:cNvPr>
          <p:cNvSpPr>
            <a:spLocks noGrp="1"/>
          </p:cNvSpPr>
          <p:nvPr>
            <p:ph type="title"/>
          </p:nvPr>
        </p:nvSpPr>
        <p:spPr>
          <a:xfrm>
            <a:off x="189688" y="1123838"/>
            <a:ext cx="2308651" cy="4601183"/>
          </a:xfrm>
        </p:spPr>
        <p:txBody>
          <a:bodyPr>
            <a:normAutofit/>
          </a:bodyPr>
          <a:lstStyle/>
          <a:p>
            <a:r>
              <a:rPr lang="en-GB" sz="4800" dirty="0">
                <a:solidFill>
                  <a:srgbClr val="002060"/>
                </a:solidFill>
              </a:rPr>
              <a:t>God has revealed himself in the Bible</a:t>
            </a:r>
          </a:p>
        </p:txBody>
      </p:sp>
      <p:sp>
        <p:nvSpPr>
          <p:cNvPr id="3" name="Content Placeholder 2">
            <a:extLst>
              <a:ext uri="{FF2B5EF4-FFF2-40B4-BE49-F238E27FC236}">
                <a16:creationId xmlns:a16="http://schemas.microsoft.com/office/drawing/2014/main" id="{70485D6D-5B50-44BA-B68F-846BF4DAD567}"/>
              </a:ext>
            </a:extLst>
          </p:cNvPr>
          <p:cNvSpPr>
            <a:spLocks noGrp="1"/>
          </p:cNvSpPr>
          <p:nvPr>
            <p:ph idx="1"/>
          </p:nvPr>
        </p:nvSpPr>
        <p:spPr>
          <a:xfrm>
            <a:off x="2901950" y="-252512"/>
            <a:ext cx="6052361" cy="7319026"/>
          </a:xfrm>
        </p:spPr>
        <p:txBody>
          <a:bodyPr>
            <a:noAutofit/>
          </a:bodyPr>
          <a:lstStyle/>
          <a:p>
            <a:pPr marL="0" indent="0">
              <a:buNone/>
            </a:pPr>
            <a:r>
              <a:rPr lang="en-GB" sz="3600" b="1" dirty="0"/>
              <a:t>Then the LORD said to Moses, “Write down these words, for in accordance with these words I have made a covenant with you and with Israel.” </a:t>
            </a:r>
          </a:p>
          <a:p>
            <a:pPr marL="0" indent="0">
              <a:buNone/>
            </a:pPr>
            <a:r>
              <a:rPr lang="en-GB" sz="2400" b="1" dirty="0"/>
              <a:t>(Exodus 34:27)</a:t>
            </a:r>
          </a:p>
          <a:p>
            <a:pPr marL="0" indent="0">
              <a:buNone/>
            </a:pPr>
            <a:endParaRPr lang="en-GB" sz="100" b="1" dirty="0"/>
          </a:p>
          <a:p>
            <a:pPr marL="0" indent="0">
              <a:buNone/>
            </a:pPr>
            <a:r>
              <a:rPr lang="en-GB" sz="3600" b="1" dirty="0"/>
              <a:t>He who was seated on the throne said, “I am making everything new!” Then he said, “Write this down, for these words are trustworthy and true.”     </a:t>
            </a:r>
            <a:r>
              <a:rPr lang="en-GB" sz="2400" b="1" dirty="0"/>
              <a:t>(Revelation 21:5)</a:t>
            </a:r>
          </a:p>
        </p:txBody>
      </p:sp>
    </p:spTree>
    <p:extLst>
      <p:ext uri="{BB962C8B-B14F-4D97-AF65-F5344CB8AC3E}">
        <p14:creationId xmlns:p14="http://schemas.microsoft.com/office/powerpoint/2010/main" val="3113137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AA8C94-96C0-424E-831B-A635D8F35FC1}"/>
              </a:ext>
            </a:extLst>
          </p:cNvPr>
          <p:cNvSpPr>
            <a:spLocks noGrp="1"/>
          </p:cNvSpPr>
          <p:nvPr>
            <p:ph type="title"/>
          </p:nvPr>
        </p:nvSpPr>
        <p:spPr>
          <a:xfrm>
            <a:off x="34434" y="1123838"/>
            <a:ext cx="2582510" cy="4601183"/>
          </a:xfrm>
        </p:spPr>
        <p:txBody>
          <a:bodyPr>
            <a:normAutofit/>
          </a:bodyPr>
          <a:lstStyle/>
          <a:p>
            <a:r>
              <a:rPr lang="en-GB" sz="4000" dirty="0">
                <a:solidFill>
                  <a:srgbClr val="002060"/>
                </a:solidFill>
              </a:rPr>
              <a:t>Which consists of the Old  and New Testaments alone</a:t>
            </a:r>
          </a:p>
        </p:txBody>
      </p:sp>
      <p:sp>
        <p:nvSpPr>
          <p:cNvPr id="3" name="Content Placeholder 2">
            <a:extLst>
              <a:ext uri="{FF2B5EF4-FFF2-40B4-BE49-F238E27FC236}">
                <a16:creationId xmlns:a16="http://schemas.microsoft.com/office/drawing/2014/main" id="{20F6BBBB-43E6-401A-B169-7B7BA70AE472}"/>
              </a:ext>
            </a:extLst>
          </p:cNvPr>
          <p:cNvSpPr>
            <a:spLocks noGrp="1"/>
          </p:cNvSpPr>
          <p:nvPr>
            <p:ph idx="1"/>
          </p:nvPr>
        </p:nvSpPr>
        <p:spPr>
          <a:xfrm>
            <a:off x="2616944" y="244859"/>
            <a:ext cx="6247761" cy="6465841"/>
          </a:xfrm>
        </p:spPr>
        <p:txBody>
          <a:bodyPr>
            <a:normAutofit/>
          </a:bodyPr>
          <a:lstStyle/>
          <a:p>
            <a:r>
              <a:rPr lang="en-GB" sz="2800" b="1" dirty="0"/>
              <a:t>The Law: 5 books – Genesis to Deuteronomy</a:t>
            </a:r>
          </a:p>
          <a:p>
            <a:r>
              <a:rPr lang="en-GB" sz="2800" b="1" dirty="0"/>
              <a:t>Writings: 17 books -</a:t>
            </a:r>
          </a:p>
          <a:p>
            <a:pPr lvl="1"/>
            <a:r>
              <a:rPr lang="en-GB" sz="2400" b="1" dirty="0"/>
              <a:t>History: Joshua to Esther</a:t>
            </a:r>
          </a:p>
          <a:p>
            <a:pPr lvl="1"/>
            <a:r>
              <a:rPr lang="en-GB" sz="2400" b="1" dirty="0"/>
              <a:t>Poetry and Wisdom: Job to Song of Solomon </a:t>
            </a:r>
          </a:p>
          <a:p>
            <a:r>
              <a:rPr lang="en-GB" sz="2800" b="1" dirty="0"/>
              <a:t>Prophecy: 17 books – Isaiah to Malachi</a:t>
            </a:r>
          </a:p>
          <a:p>
            <a:endParaRPr lang="en-GB" sz="2800" b="1" dirty="0"/>
          </a:p>
          <a:p>
            <a:r>
              <a:rPr lang="en-GB" sz="2800" b="1" dirty="0"/>
              <a:t>History: 5 books – Matthew to Acts</a:t>
            </a:r>
          </a:p>
          <a:p>
            <a:r>
              <a:rPr lang="en-GB" sz="2800" b="1" dirty="0"/>
              <a:t>Doctrine: 21 books – Romans to Jude</a:t>
            </a:r>
          </a:p>
          <a:p>
            <a:r>
              <a:rPr lang="en-GB" sz="2800" b="1" dirty="0"/>
              <a:t>Prophecy: 1 book - Revelation</a:t>
            </a:r>
          </a:p>
        </p:txBody>
      </p:sp>
    </p:spTree>
    <p:extLst>
      <p:ext uri="{BB962C8B-B14F-4D97-AF65-F5344CB8AC3E}">
        <p14:creationId xmlns:p14="http://schemas.microsoft.com/office/powerpoint/2010/main" val="10335871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80F308-1FA5-4DF4-9B80-C116A9ECB20C}"/>
              </a:ext>
            </a:extLst>
          </p:cNvPr>
          <p:cNvSpPr>
            <a:spLocks noGrp="1"/>
          </p:cNvSpPr>
          <p:nvPr>
            <p:ph type="title"/>
          </p:nvPr>
        </p:nvSpPr>
        <p:spPr/>
        <p:txBody>
          <a:bodyPr>
            <a:normAutofit fontScale="90000"/>
          </a:bodyPr>
          <a:lstStyle/>
          <a:p>
            <a:r>
              <a:rPr lang="en-GB" sz="4400" dirty="0">
                <a:solidFill>
                  <a:srgbClr val="002060"/>
                </a:solidFill>
              </a:rPr>
              <a:t>Every word was inspired by God through human authors,                     </a:t>
            </a:r>
          </a:p>
        </p:txBody>
      </p:sp>
      <p:sp>
        <p:nvSpPr>
          <p:cNvPr id="3" name="Content Placeholder 2">
            <a:extLst>
              <a:ext uri="{FF2B5EF4-FFF2-40B4-BE49-F238E27FC236}">
                <a16:creationId xmlns:a16="http://schemas.microsoft.com/office/drawing/2014/main" id="{CB1B2288-2AF7-417C-A4FA-CE1FC5B75587}"/>
              </a:ext>
            </a:extLst>
          </p:cNvPr>
          <p:cNvSpPr>
            <a:spLocks noGrp="1"/>
          </p:cNvSpPr>
          <p:nvPr>
            <p:ph idx="1"/>
          </p:nvPr>
        </p:nvSpPr>
        <p:spPr>
          <a:xfrm>
            <a:off x="2722131" y="137178"/>
            <a:ext cx="6077534" cy="6720821"/>
          </a:xfrm>
        </p:spPr>
        <p:txBody>
          <a:bodyPr>
            <a:normAutofit/>
          </a:bodyPr>
          <a:lstStyle/>
          <a:p>
            <a:r>
              <a:rPr lang="en-GB" sz="3200" b="1" dirty="0"/>
              <a:t>All Scripture is God-breathed and is useful for teaching, rebuking, correcting and training in righteousness.</a:t>
            </a:r>
          </a:p>
          <a:p>
            <a:pPr marL="0" indent="0">
              <a:buNone/>
            </a:pPr>
            <a:r>
              <a:rPr lang="en-GB" sz="3200" b="1" dirty="0"/>
              <a:t>	(2 Timothy 3:16)</a:t>
            </a:r>
          </a:p>
          <a:p>
            <a:r>
              <a:rPr lang="en-GB" sz="3200" b="1" dirty="0"/>
              <a:t>Above all, you must understand that no prophecy of Scripture came about by the prophet’s own interpretation. 21 For prophecy never had its origin in the will of man, but men spoke from God as they were carried along by the Holy Spirit.</a:t>
            </a:r>
          </a:p>
          <a:p>
            <a:pPr marL="0" indent="0">
              <a:buNone/>
            </a:pPr>
            <a:r>
              <a:rPr lang="en-GB" sz="3200" b="1" dirty="0"/>
              <a:t>	(2 Peter 1:20–21)</a:t>
            </a:r>
          </a:p>
        </p:txBody>
      </p:sp>
    </p:spTree>
    <p:extLst>
      <p:ext uri="{BB962C8B-B14F-4D97-AF65-F5344CB8AC3E}">
        <p14:creationId xmlns:p14="http://schemas.microsoft.com/office/powerpoint/2010/main" val="14067818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9CB288-E416-4C7B-947A-7333E46F9C23}"/>
              </a:ext>
            </a:extLst>
          </p:cNvPr>
          <p:cNvSpPr>
            <a:spLocks noGrp="1"/>
          </p:cNvSpPr>
          <p:nvPr>
            <p:ph type="title"/>
          </p:nvPr>
        </p:nvSpPr>
        <p:spPr>
          <a:xfrm>
            <a:off x="49736" y="225732"/>
            <a:ext cx="2639900" cy="6500816"/>
          </a:xfrm>
        </p:spPr>
        <p:txBody>
          <a:bodyPr>
            <a:normAutofit/>
          </a:bodyPr>
          <a:lstStyle/>
          <a:p>
            <a:r>
              <a:rPr lang="en-GB" sz="3600" dirty="0">
                <a:solidFill>
                  <a:srgbClr val="002060"/>
                </a:solidFill>
              </a:rPr>
              <a:t>so that the Bible as originally given is in its entirety the Word of God, without error and fully reliable in fact and doctrine. </a:t>
            </a:r>
          </a:p>
        </p:txBody>
      </p:sp>
      <p:sp>
        <p:nvSpPr>
          <p:cNvPr id="3" name="Content Placeholder 2">
            <a:extLst>
              <a:ext uri="{FF2B5EF4-FFF2-40B4-BE49-F238E27FC236}">
                <a16:creationId xmlns:a16="http://schemas.microsoft.com/office/drawing/2014/main" id="{D13400DD-BCB7-4A4E-BB5C-D9772EC2030D}"/>
              </a:ext>
            </a:extLst>
          </p:cNvPr>
          <p:cNvSpPr>
            <a:spLocks noGrp="1"/>
          </p:cNvSpPr>
          <p:nvPr>
            <p:ph idx="1"/>
          </p:nvPr>
        </p:nvSpPr>
        <p:spPr>
          <a:xfrm>
            <a:off x="2901950" y="107126"/>
            <a:ext cx="5851803" cy="6714528"/>
          </a:xfrm>
        </p:spPr>
        <p:txBody>
          <a:bodyPr>
            <a:normAutofit/>
          </a:bodyPr>
          <a:lstStyle/>
          <a:p>
            <a:r>
              <a:rPr lang="en-GB" sz="3200" b="1" dirty="0">
                <a:solidFill>
                  <a:srgbClr val="002060"/>
                </a:solidFill>
              </a:rPr>
              <a:t>Without error</a:t>
            </a:r>
          </a:p>
          <a:p>
            <a:pPr marL="502920" lvl="1" indent="0">
              <a:buNone/>
            </a:pPr>
            <a:r>
              <a:rPr lang="en-GB" sz="2800" b="1" dirty="0"/>
              <a:t> “And the words of the LORD are flawless, </a:t>
            </a:r>
          </a:p>
          <a:p>
            <a:pPr marL="502920" lvl="1" indent="0">
              <a:buNone/>
            </a:pPr>
            <a:r>
              <a:rPr lang="en-GB" sz="2800" b="1" dirty="0"/>
              <a:t>         like silver refined in a furnace of clay, </a:t>
            </a:r>
          </a:p>
          <a:p>
            <a:pPr marL="502920" lvl="1" indent="0">
              <a:buNone/>
            </a:pPr>
            <a:r>
              <a:rPr lang="en-GB" sz="2800" b="1" dirty="0"/>
              <a:t>         purified seven times.” </a:t>
            </a:r>
          </a:p>
          <a:p>
            <a:pPr marL="502920" lvl="1" indent="0">
              <a:buNone/>
            </a:pPr>
            <a:r>
              <a:rPr lang="en-GB" sz="2800" b="1" dirty="0"/>
              <a:t>		 (Psalm 12:6).</a:t>
            </a:r>
          </a:p>
          <a:p>
            <a:r>
              <a:rPr lang="en-GB" sz="3200" b="1" dirty="0">
                <a:solidFill>
                  <a:srgbClr val="002060"/>
                </a:solidFill>
              </a:rPr>
              <a:t>Fully reliable</a:t>
            </a:r>
          </a:p>
          <a:p>
            <a:pPr marL="502920" lvl="1" indent="0">
              <a:buNone/>
            </a:pPr>
            <a:r>
              <a:rPr lang="en-GB" sz="2800" b="1" dirty="0"/>
              <a:t>“ The law of the LORD is perfect, </a:t>
            </a:r>
          </a:p>
          <a:p>
            <a:pPr marL="502920" lvl="1" indent="0">
              <a:buNone/>
            </a:pPr>
            <a:r>
              <a:rPr lang="en-GB" sz="2800" b="1" dirty="0"/>
              <a:t>         reviving the soul. </a:t>
            </a:r>
          </a:p>
          <a:p>
            <a:pPr marL="502920" lvl="1" indent="0">
              <a:buNone/>
            </a:pPr>
            <a:r>
              <a:rPr lang="en-GB" sz="2800" b="1" dirty="0"/>
              <a:t>         The statutes of the LORD are trustworthy, </a:t>
            </a:r>
          </a:p>
          <a:p>
            <a:pPr marL="502920" lvl="1" indent="0">
              <a:buNone/>
            </a:pPr>
            <a:r>
              <a:rPr lang="en-GB" sz="2800" b="1" dirty="0"/>
              <a:t>         making wise the simple.” </a:t>
            </a:r>
          </a:p>
          <a:p>
            <a:pPr marL="502920" lvl="1" indent="0">
              <a:buNone/>
            </a:pPr>
            <a:r>
              <a:rPr lang="en-GB" sz="2800" b="1" dirty="0"/>
              <a:t>		(Psalm 19:7)</a:t>
            </a:r>
          </a:p>
        </p:txBody>
      </p:sp>
    </p:spTree>
    <p:extLst>
      <p:ext uri="{BB962C8B-B14F-4D97-AF65-F5344CB8AC3E}">
        <p14:creationId xmlns:p14="http://schemas.microsoft.com/office/powerpoint/2010/main" val="27851604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928227-6B69-45DB-96F8-D350C17EB1EF}"/>
              </a:ext>
            </a:extLst>
          </p:cNvPr>
          <p:cNvSpPr>
            <a:spLocks noGrp="1"/>
          </p:cNvSpPr>
          <p:nvPr>
            <p:ph type="title"/>
          </p:nvPr>
        </p:nvSpPr>
        <p:spPr>
          <a:xfrm>
            <a:off x="0" y="864108"/>
            <a:ext cx="2670507" cy="5560082"/>
          </a:xfrm>
        </p:spPr>
        <p:txBody>
          <a:bodyPr>
            <a:normAutofit/>
          </a:bodyPr>
          <a:lstStyle/>
          <a:p>
            <a:r>
              <a:rPr lang="en-GB" sz="4000" dirty="0">
                <a:solidFill>
                  <a:srgbClr val="002060"/>
                </a:solidFill>
              </a:rPr>
              <a:t>The Bible alone speaks with final authority</a:t>
            </a:r>
            <a:br>
              <a:rPr lang="en-GB" sz="2800" dirty="0"/>
            </a:br>
            <a:endParaRPr lang="en-GB" sz="2800" dirty="0"/>
          </a:p>
        </p:txBody>
      </p:sp>
      <p:sp>
        <p:nvSpPr>
          <p:cNvPr id="3" name="Content Placeholder 2">
            <a:extLst>
              <a:ext uri="{FF2B5EF4-FFF2-40B4-BE49-F238E27FC236}">
                <a16:creationId xmlns:a16="http://schemas.microsoft.com/office/drawing/2014/main" id="{6594D83D-3905-41D3-BE9D-E58DAD647172}"/>
              </a:ext>
            </a:extLst>
          </p:cNvPr>
          <p:cNvSpPr>
            <a:spLocks noGrp="1"/>
          </p:cNvSpPr>
          <p:nvPr>
            <p:ph idx="1"/>
          </p:nvPr>
        </p:nvSpPr>
        <p:spPr>
          <a:xfrm>
            <a:off x="2901951" y="325205"/>
            <a:ext cx="5486400" cy="6098985"/>
          </a:xfrm>
        </p:spPr>
        <p:txBody>
          <a:bodyPr>
            <a:normAutofit fontScale="85000" lnSpcReduction="10000"/>
          </a:bodyPr>
          <a:lstStyle/>
          <a:p>
            <a:pPr marL="0" indent="0">
              <a:buNone/>
            </a:pPr>
            <a:r>
              <a:rPr lang="en-GB" dirty="0"/>
              <a:t> </a:t>
            </a:r>
            <a:r>
              <a:rPr lang="en-GB" sz="3900" b="1" dirty="0"/>
              <a:t>Your word, O LORD, is eternal; </a:t>
            </a:r>
          </a:p>
          <a:p>
            <a:pPr marL="0" indent="0">
              <a:buNone/>
            </a:pPr>
            <a:r>
              <a:rPr lang="en-GB" sz="3900" b="1" dirty="0"/>
              <a:t>         it stands firm in the heavens. </a:t>
            </a:r>
          </a:p>
          <a:p>
            <a:pPr marL="0" indent="0">
              <a:buNone/>
            </a:pPr>
            <a:r>
              <a:rPr lang="en-GB" sz="3900" b="1" dirty="0"/>
              <a:t> Your faithfulness continues through all generations; </a:t>
            </a:r>
          </a:p>
          <a:p>
            <a:pPr marL="0" indent="0">
              <a:buNone/>
            </a:pPr>
            <a:r>
              <a:rPr lang="en-GB" sz="3900" b="1" dirty="0"/>
              <a:t>         you established the earth, and it endures. </a:t>
            </a:r>
          </a:p>
          <a:p>
            <a:pPr marL="0" indent="0">
              <a:buNone/>
            </a:pPr>
            <a:r>
              <a:rPr lang="en-GB" sz="3900" b="1" dirty="0"/>
              <a:t> Your laws endure to this day, </a:t>
            </a:r>
          </a:p>
          <a:p>
            <a:pPr marL="0" indent="0">
              <a:buNone/>
            </a:pPr>
            <a:r>
              <a:rPr lang="en-GB" sz="3900" b="1" dirty="0"/>
              <a:t>         for all things serve you. </a:t>
            </a:r>
          </a:p>
          <a:p>
            <a:pPr marL="0" indent="0">
              <a:buNone/>
            </a:pPr>
            <a:r>
              <a:rPr lang="en-GB" sz="3900" b="1" dirty="0"/>
              <a:t> 	(Ps 119:89–91)</a:t>
            </a:r>
          </a:p>
        </p:txBody>
      </p:sp>
    </p:spTree>
    <p:extLst>
      <p:ext uri="{BB962C8B-B14F-4D97-AF65-F5344CB8AC3E}">
        <p14:creationId xmlns:p14="http://schemas.microsoft.com/office/powerpoint/2010/main" val="15680492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2A926A-BB7E-4635-B63C-E7EEBD30E586}"/>
              </a:ext>
            </a:extLst>
          </p:cNvPr>
          <p:cNvSpPr>
            <a:spLocks noGrp="1"/>
          </p:cNvSpPr>
          <p:nvPr>
            <p:ph type="title"/>
          </p:nvPr>
        </p:nvSpPr>
        <p:spPr>
          <a:xfrm>
            <a:off x="189688" y="1123838"/>
            <a:ext cx="2454037" cy="4951757"/>
          </a:xfrm>
        </p:spPr>
        <p:txBody>
          <a:bodyPr>
            <a:normAutofit/>
          </a:bodyPr>
          <a:lstStyle/>
          <a:p>
            <a:r>
              <a:rPr lang="en-GB" sz="4400" dirty="0">
                <a:solidFill>
                  <a:srgbClr val="002060"/>
                </a:solidFill>
              </a:rPr>
              <a:t>and is always sufficient  for all matters of belief and practice.</a:t>
            </a:r>
          </a:p>
        </p:txBody>
      </p:sp>
      <p:sp>
        <p:nvSpPr>
          <p:cNvPr id="3" name="Content Placeholder 2">
            <a:extLst>
              <a:ext uri="{FF2B5EF4-FFF2-40B4-BE49-F238E27FC236}">
                <a16:creationId xmlns:a16="http://schemas.microsoft.com/office/drawing/2014/main" id="{88410761-5DB6-492B-A255-D87034A68805}"/>
              </a:ext>
            </a:extLst>
          </p:cNvPr>
          <p:cNvSpPr>
            <a:spLocks noGrp="1"/>
          </p:cNvSpPr>
          <p:nvPr>
            <p:ph idx="1"/>
          </p:nvPr>
        </p:nvSpPr>
        <p:spPr>
          <a:xfrm>
            <a:off x="2917254" y="519556"/>
            <a:ext cx="5486400" cy="6160320"/>
          </a:xfrm>
        </p:spPr>
        <p:txBody>
          <a:bodyPr>
            <a:normAutofit/>
          </a:bodyPr>
          <a:lstStyle/>
          <a:p>
            <a:pPr marL="0" indent="0">
              <a:buNone/>
            </a:pPr>
            <a:r>
              <a:rPr lang="en-GB" sz="4000" b="1" dirty="0"/>
              <a:t>All Scripture is God-breathed and is useful for teaching, rebuking, correcting and training in righteousness, 17 so that the man of God may be thoroughly equipped for every good work. </a:t>
            </a:r>
          </a:p>
          <a:p>
            <a:pPr marL="0" indent="0">
              <a:buNone/>
            </a:pPr>
            <a:r>
              <a:rPr lang="en-GB" sz="4000" b="1" dirty="0"/>
              <a:t>	</a:t>
            </a:r>
            <a:r>
              <a:rPr lang="en-GB" sz="2800" b="1" dirty="0"/>
              <a:t>(2 </a:t>
            </a:r>
            <a:r>
              <a:rPr lang="en-GB" sz="2800" b="1" dirty="0" err="1"/>
              <a:t>Ti</a:t>
            </a:r>
            <a:r>
              <a:rPr lang="en-GB" sz="2800" b="1" dirty="0"/>
              <a:t> 3:16–17)</a:t>
            </a:r>
            <a:endParaRPr lang="en-GB" sz="4000" b="1" dirty="0"/>
          </a:p>
        </p:txBody>
      </p:sp>
    </p:spTree>
    <p:extLst>
      <p:ext uri="{BB962C8B-B14F-4D97-AF65-F5344CB8AC3E}">
        <p14:creationId xmlns:p14="http://schemas.microsoft.com/office/powerpoint/2010/main" val="2285450880"/>
      </p:ext>
    </p:extLst>
  </p:cSld>
  <p:clrMapOvr>
    <a:masterClrMapping/>
  </p:clrMapOvr>
</p:sld>
</file>

<file path=ppt/theme/theme1.xml><?xml version="1.0" encoding="utf-8"?>
<a:theme xmlns:a="http://schemas.openxmlformats.org/drawingml/2006/main" name="Frame">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docProps/app.xml><?xml version="1.0" encoding="utf-8"?>
<Properties xmlns="http://schemas.openxmlformats.org/officeDocument/2006/extended-properties" xmlns:vt="http://schemas.openxmlformats.org/officeDocument/2006/docPropsVTypes">
  <Template>TM03457475[[fn=Frame]]</Template>
  <TotalTime>99</TotalTime>
  <Words>413</Words>
  <Application>Microsoft Office PowerPoint</Application>
  <PresentationFormat>On-screen Show (4:3)</PresentationFormat>
  <Paragraphs>49</Paragraphs>
  <Slides>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Corbel</vt:lpstr>
      <vt:lpstr>Wingdings 2</vt:lpstr>
      <vt:lpstr>Frame</vt:lpstr>
      <vt:lpstr>What we believe:</vt:lpstr>
      <vt:lpstr>What we believe:  about the Bible</vt:lpstr>
      <vt:lpstr>God has revealed himself in the Bible</vt:lpstr>
      <vt:lpstr>Which consists of the Old  and New Testaments alone</vt:lpstr>
      <vt:lpstr>Every word was inspired by God through human authors,                     </vt:lpstr>
      <vt:lpstr>so that the Bible as originally given is in its entirety the Word of God, without error and fully reliable in fact and doctrine. </vt:lpstr>
      <vt:lpstr>The Bible alone speaks with final authority </vt:lpstr>
      <vt:lpstr>and is always sufficient  for all matters of belief and practice.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we believe:</dc:title>
  <dc:creator>Kenneth Ross</dc:creator>
  <cp:lastModifiedBy>Kenneth Ross</cp:lastModifiedBy>
  <cp:revision>10</cp:revision>
  <dcterms:created xsi:type="dcterms:W3CDTF">2018-03-11T08:38:27Z</dcterms:created>
  <dcterms:modified xsi:type="dcterms:W3CDTF">2018-03-11T10:17:40Z</dcterms:modified>
</cp:coreProperties>
</file>