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52"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02" autoAdjust="0"/>
    <p:restoredTop sz="94660"/>
  </p:normalViewPr>
  <p:slideViewPr>
    <p:cSldViewPr snapToGrid="0">
      <p:cViewPr varScale="1">
        <p:scale>
          <a:sx n="166" d="100"/>
          <a:sy n="166" d="100"/>
        </p:scale>
        <p:origin x="158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762000"/>
            <a:ext cx="6856214"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6952697" y="762000"/>
            <a:ext cx="2193989" cy="5334001"/>
          </a:xfrm>
          <a:prstGeom prst="rect">
            <a:avLst/>
          </a:prstGeom>
          <a:solidFill>
            <a:srgbClr val="C3C3C3">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02386" y="1298448"/>
            <a:ext cx="5486400" cy="3255264"/>
          </a:xfrm>
        </p:spPr>
        <p:txBody>
          <a:bodyPr anchor="b">
            <a:normAutofit/>
          </a:bodyPr>
          <a:lstStyle>
            <a:lvl1pPr algn="l">
              <a:defRPr sz="54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825011" y="4670246"/>
            <a:ext cx="5486400" cy="914400"/>
          </a:xfrm>
        </p:spPr>
        <p:txBody>
          <a:bodyPr anchor="t">
            <a:normAutofit/>
          </a:bodyPr>
          <a:lstStyle>
            <a:lvl1pPr marL="0" indent="0" algn="l">
              <a:buNone/>
              <a:defRPr sz="2000" cap="none" spc="0" baseline="0">
                <a:solidFill>
                  <a:schemeClr val="accent1">
                    <a:lumMod val="20000"/>
                    <a:lumOff val="80000"/>
                  </a:schemeClr>
                </a:solidFill>
              </a:defRPr>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5/6/2018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4326108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smtClean="0"/>
              <a:pPr/>
              <a:t>5/6/2018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1708333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85750" y="990600"/>
            <a:ext cx="211455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900934" y="868680"/>
            <a:ext cx="5486400" cy="512064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smtClean="0"/>
              <a:pPr/>
              <a:t>5/6/2018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076266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5/6/2018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9792750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00934" y="1298448"/>
            <a:ext cx="5486400" cy="3255264"/>
          </a:xfrm>
        </p:spPr>
        <p:txBody>
          <a:bodyPr anchor="b">
            <a:normAutofit/>
          </a:bodyPr>
          <a:lstStyle>
            <a:lvl1pPr>
              <a:defRPr sz="54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2914650" y="4672584"/>
            <a:ext cx="5486400" cy="914400"/>
          </a:xfrm>
        </p:spPr>
        <p:txBody>
          <a:bodyPr anchor="t">
            <a:normAutofit/>
          </a:bodyPr>
          <a:lstStyle>
            <a:lvl1pPr marL="0" indent="0">
              <a:buNone/>
              <a:defRPr sz="20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586B75A-687E-405C-8A0B-8D00578BA2C3}" type="datetimeFigureOut">
              <a:rPr lang="en-US" smtClean="0"/>
              <a:pPr/>
              <a:t>5/6/2018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6138615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900934" y="868680"/>
            <a:ext cx="2606040" cy="512064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63590" y="868680"/>
            <a:ext cx="2606040" cy="512064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smtClean="0"/>
              <a:pPr/>
              <a:t>5/6/2018</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9870032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00934" y="1023586"/>
            <a:ext cx="2606040" cy="807720"/>
          </a:xfrm>
        </p:spPr>
        <p:txBody>
          <a:bodyPr anchor="b">
            <a:normAutofit/>
          </a:bodyPr>
          <a:lstStyle>
            <a:lvl1pPr marL="0" indent="0">
              <a:spcBef>
                <a:spcPts val="0"/>
              </a:spcBef>
              <a:buNone/>
              <a:defRPr sz="1900" b="1">
                <a:solidFill>
                  <a:schemeClr val="tx1">
                    <a:lumMod val="65000"/>
                    <a:lumOff val="3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900934" y="1930936"/>
            <a:ext cx="2606040" cy="402336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63847" y="1023587"/>
            <a:ext cx="2606040" cy="813171"/>
          </a:xfrm>
        </p:spPr>
        <p:txBody>
          <a:bodyPr anchor="b">
            <a:normAutofit/>
          </a:bodyPr>
          <a:lstStyle>
            <a:lvl1pPr marL="0" indent="0">
              <a:spcBef>
                <a:spcPts val="0"/>
              </a:spcBef>
              <a:buNone/>
              <a:defRPr sz="1900" b="1">
                <a:solidFill>
                  <a:schemeClr val="tx1">
                    <a:lumMod val="65000"/>
                    <a:lumOff val="3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863847" y="1930936"/>
            <a:ext cx="2606040" cy="402336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smtClean="0"/>
              <a:pPr/>
              <a:t>5/6/2018</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1690200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smtClean="0"/>
              <a:pPr/>
              <a:t>5/6/2018</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4770199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smtClean="0"/>
              <a:pPr/>
              <a:t>5/6/2018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6302946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2024" y="1143000"/>
            <a:ext cx="2125980" cy="2194560"/>
          </a:xfrm>
        </p:spPr>
        <p:txBody>
          <a:bodyPr anchor="b">
            <a:normAutofit/>
          </a:bodyPr>
          <a:lstStyle>
            <a:lvl1pPr>
              <a:defRPr sz="2800" b="0" baseline="0"/>
            </a:lvl1pPr>
          </a:lstStyle>
          <a:p>
            <a:r>
              <a:rPr lang="en-US"/>
              <a:t>Click to edit Master title style</a:t>
            </a:r>
            <a:endParaRPr lang="en-US" dirty="0"/>
          </a:p>
        </p:txBody>
      </p:sp>
      <p:sp>
        <p:nvSpPr>
          <p:cNvPr id="3" name="Content Placeholder 2"/>
          <p:cNvSpPr>
            <a:spLocks noGrp="1"/>
          </p:cNvSpPr>
          <p:nvPr>
            <p:ph idx="1"/>
          </p:nvPr>
        </p:nvSpPr>
        <p:spPr>
          <a:xfrm>
            <a:off x="2900934" y="868680"/>
            <a:ext cx="54864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2024" y="3337560"/>
            <a:ext cx="2125980" cy="2560320"/>
          </a:xfrm>
        </p:spPr>
        <p:txBody>
          <a:bodyPr anchor="t">
            <a:normAutofit/>
          </a:bodyPr>
          <a:lstStyle>
            <a:lvl1pPr marL="0" indent="0">
              <a:lnSpc>
                <a:spcPct val="100000"/>
              </a:lnSpc>
              <a:spcBef>
                <a:spcPts val="800"/>
              </a:spcBef>
              <a:buNone/>
              <a:defRPr sz="125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5586B75A-687E-405C-8A0B-8D00578BA2C3}" type="datetimeFigureOut">
              <a:rPr lang="en-US" smtClean="0"/>
              <a:pPr/>
              <a:t>5/6/2018</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037372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2024" y="1143000"/>
            <a:ext cx="2125980" cy="2194560"/>
          </a:xfrm>
        </p:spPr>
        <p:txBody>
          <a:bodyPr anchor="b">
            <a:normAutofit/>
          </a:bodyPr>
          <a:lstStyle>
            <a:lvl1pPr>
              <a:defRPr sz="28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677983" y="767419"/>
            <a:ext cx="6086423"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92024" y="3340602"/>
            <a:ext cx="2125980" cy="2560320"/>
          </a:xfrm>
        </p:spPr>
        <p:txBody>
          <a:bodyPr anchor="t">
            <a:normAutofit/>
          </a:bodyPr>
          <a:lstStyle>
            <a:lvl1pPr marL="0" indent="0">
              <a:lnSpc>
                <a:spcPct val="100000"/>
              </a:lnSpc>
              <a:spcBef>
                <a:spcPts val="800"/>
              </a:spcBef>
              <a:buNone/>
              <a:defRPr sz="125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5586B75A-687E-405C-8A0B-8D00578BA2C3}" type="datetimeFigureOut">
              <a:rPr lang="en-US" smtClean="0"/>
              <a:pPr/>
              <a:t>5/6/2018</a:t>
            </a:fld>
            <a:endParaRPr lang="en-US" dirty="0"/>
          </a:p>
        </p:txBody>
      </p:sp>
      <p:sp>
        <p:nvSpPr>
          <p:cNvPr id="9" name="Footer Placeholder 8"/>
          <p:cNvSpPr>
            <a:spLocks noGrp="1"/>
          </p:cNvSpPr>
          <p:nvPr>
            <p:ph type="ftr" sz="quarter" idx="11"/>
          </p:nvPr>
        </p:nvSpPr>
        <p:spPr>
          <a:xfrm>
            <a:off x="2624326" y="6356351"/>
            <a:ext cx="4433638"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8953355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2582693"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89689" y="1123838"/>
            <a:ext cx="221061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8861898" y="758952"/>
            <a:ext cx="288036"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2901951" y="864108"/>
            <a:ext cx="5486400" cy="5120640"/>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96849" y="6356351"/>
            <a:ext cx="2057400" cy="365125"/>
          </a:xfrm>
          <a:prstGeom prst="rect">
            <a:avLst/>
          </a:prstGeom>
        </p:spPr>
        <p:txBody>
          <a:bodyPr vert="horz" lIns="91440" tIns="45720" rIns="91440" bIns="45720" rtlCol="0" anchor="ctr"/>
          <a:lstStyle>
            <a:lvl1pPr algn="l">
              <a:defRPr sz="1000">
                <a:solidFill>
                  <a:schemeClr val="tx1">
                    <a:lumMod val="50000"/>
                    <a:lumOff val="50000"/>
                  </a:schemeClr>
                </a:solidFill>
              </a:defRPr>
            </a:lvl1pPr>
          </a:lstStyle>
          <a:p>
            <a:fld id="{5586B75A-687E-405C-8A0B-8D00578BA2C3}" type="datetimeFigureOut">
              <a:rPr lang="en-US" smtClean="0"/>
              <a:pPr/>
              <a:t>5/6/2018</a:t>
            </a:fld>
            <a:endParaRPr lang="en-US" dirty="0"/>
          </a:p>
        </p:txBody>
      </p:sp>
      <p:sp>
        <p:nvSpPr>
          <p:cNvPr id="5" name="Footer Placeholder 4"/>
          <p:cNvSpPr>
            <a:spLocks noGrp="1"/>
          </p:cNvSpPr>
          <p:nvPr>
            <p:ph type="ftr" sz="quarter" idx="3"/>
          </p:nvPr>
        </p:nvSpPr>
        <p:spPr>
          <a:xfrm>
            <a:off x="2901951" y="6356351"/>
            <a:ext cx="4433638" cy="365125"/>
          </a:xfrm>
          <a:prstGeom prst="rect">
            <a:avLst/>
          </a:prstGeom>
        </p:spPr>
        <p:txBody>
          <a:bodyPr vert="horz" lIns="91440" tIns="45720" rIns="91440" bIns="45720" rtlCol="0" anchor="ctr"/>
          <a:lstStyle>
            <a:lvl1pPr algn="l">
              <a:defRPr sz="10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7975602" y="6356351"/>
            <a:ext cx="1148195" cy="365125"/>
          </a:xfrm>
          <a:prstGeom prst="rect">
            <a:avLst/>
          </a:prstGeom>
        </p:spPr>
        <p:txBody>
          <a:bodyPr vert="horz" lIns="91440" tIns="45720" rIns="91440" bIns="45720" rtlCol="0" anchor="ctr"/>
          <a:lstStyle>
            <a:lvl1pPr algn="r">
              <a:defRPr sz="1100" b="1">
                <a:solidFill>
                  <a:schemeClr val="accent1"/>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286286304"/>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hf sldNum="0" hdr="0" ftr="0" dt="0"/>
  <p:txStyles>
    <p:titleStyle>
      <a:lvl1pPr algn="l" defTabSz="914400" rtl="0" eaLnBrk="1" latinLnBrk="0" hangingPunct="1">
        <a:lnSpc>
          <a:spcPct val="90000"/>
        </a:lnSpc>
        <a:spcBef>
          <a:spcPct val="0"/>
        </a:spcBef>
        <a:buNone/>
        <a:defRPr sz="30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19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7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5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D89812-829C-4F51-9A72-5852EDBA3A86}"/>
              </a:ext>
            </a:extLst>
          </p:cNvPr>
          <p:cNvSpPr>
            <a:spLocks noGrp="1"/>
          </p:cNvSpPr>
          <p:nvPr>
            <p:ph type="ctrTitle"/>
          </p:nvPr>
        </p:nvSpPr>
        <p:spPr>
          <a:xfrm>
            <a:off x="381532" y="1273354"/>
            <a:ext cx="5981008" cy="3255264"/>
          </a:xfrm>
        </p:spPr>
        <p:txBody>
          <a:bodyPr>
            <a:normAutofit/>
          </a:bodyPr>
          <a:lstStyle/>
          <a:p>
            <a:r>
              <a:rPr lang="en-GB" sz="6600" dirty="0">
                <a:solidFill>
                  <a:srgbClr val="002060"/>
                </a:solidFill>
              </a:rPr>
              <a:t>What we believe:</a:t>
            </a:r>
          </a:p>
        </p:txBody>
      </p:sp>
      <p:sp>
        <p:nvSpPr>
          <p:cNvPr id="3" name="Subtitle 2">
            <a:extLst>
              <a:ext uri="{FF2B5EF4-FFF2-40B4-BE49-F238E27FC236}">
                <a16:creationId xmlns:a16="http://schemas.microsoft.com/office/drawing/2014/main" id="{7A0BA3D7-6AF2-48CA-B1E3-C384BB333E45}"/>
              </a:ext>
            </a:extLst>
          </p:cNvPr>
          <p:cNvSpPr>
            <a:spLocks noGrp="1"/>
          </p:cNvSpPr>
          <p:nvPr>
            <p:ph type="subTitle" idx="1"/>
          </p:nvPr>
        </p:nvSpPr>
        <p:spPr/>
        <p:txBody>
          <a:bodyPr>
            <a:normAutofit/>
          </a:bodyPr>
          <a:lstStyle/>
          <a:p>
            <a:r>
              <a:rPr lang="en-GB" sz="4800" dirty="0">
                <a:solidFill>
                  <a:srgbClr val="002060"/>
                </a:solidFill>
              </a:rPr>
              <a:t>About the Church</a:t>
            </a:r>
          </a:p>
        </p:txBody>
      </p:sp>
    </p:spTree>
    <p:extLst>
      <p:ext uri="{BB962C8B-B14F-4D97-AF65-F5344CB8AC3E}">
        <p14:creationId xmlns:p14="http://schemas.microsoft.com/office/powerpoint/2010/main" val="3843002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BFCC5A-E997-4D3E-BD06-44ECF85AD215}"/>
              </a:ext>
            </a:extLst>
          </p:cNvPr>
          <p:cNvSpPr>
            <a:spLocks noGrp="1"/>
          </p:cNvSpPr>
          <p:nvPr>
            <p:ph type="title"/>
          </p:nvPr>
        </p:nvSpPr>
        <p:spPr>
          <a:xfrm>
            <a:off x="-57389" y="836892"/>
            <a:ext cx="2681985" cy="4601183"/>
          </a:xfrm>
        </p:spPr>
        <p:txBody>
          <a:bodyPr>
            <a:normAutofit/>
          </a:bodyPr>
          <a:lstStyle/>
          <a:p>
            <a:r>
              <a:rPr lang="en-GB" dirty="0">
                <a:solidFill>
                  <a:srgbClr val="002060"/>
                </a:solidFill>
              </a:rPr>
              <a:t>The unity of the body of Christ is expressed within and between churches by mutual love, care and encouragement. </a:t>
            </a:r>
          </a:p>
        </p:txBody>
      </p:sp>
      <p:sp>
        <p:nvSpPr>
          <p:cNvPr id="3" name="Content Placeholder 2">
            <a:extLst>
              <a:ext uri="{FF2B5EF4-FFF2-40B4-BE49-F238E27FC236}">
                <a16:creationId xmlns:a16="http://schemas.microsoft.com/office/drawing/2014/main" id="{4BC4EE72-A6D3-429B-A4AD-069B87C2AF6D}"/>
              </a:ext>
            </a:extLst>
          </p:cNvPr>
          <p:cNvSpPr>
            <a:spLocks noGrp="1"/>
          </p:cNvSpPr>
          <p:nvPr>
            <p:ph idx="1"/>
          </p:nvPr>
        </p:nvSpPr>
        <p:spPr>
          <a:xfrm>
            <a:off x="2901950" y="864108"/>
            <a:ext cx="5882412" cy="5639992"/>
          </a:xfrm>
        </p:spPr>
        <p:txBody>
          <a:bodyPr>
            <a:normAutofit lnSpcReduction="10000"/>
          </a:bodyPr>
          <a:lstStyle/>
          <a:p>
            <a:pPr marL="0" indent="0">
              <a:buNone/>
            </a:pPr>
            <a:r>
              <a:rPr lang="en-GB" sz="3200" dirty="0"/>
              <a:t>All the believers were one in heart and mind. No one claimed that any of his possessions was his own, but they shared everything they had (Acts 4:32)</a:t>
            </a:r>
          </a:p>
          <a:p>
            <a:pPr marL="0" indent="0">
              <a:buNone/>
            </a:pPr>
            <a:endParaRPr lang="en-GB" sz="3200" dirty="0"/>
          </a:p>
          <a:p>
            <a:pPr marL="0" indent="0">
              <a:buNone/>
            </a:pPr>
            <a:r>
              <a:rPr lang="en-GB" sz="3200" dirty="0"/>
              <a:t>The disciples, each according to his ability, decided to provide help for the brothers living in Judea. 30 This they did, sending their gift to the elders by Barnabas and Saul. (Acts  11:29–30)</a:t>
            </a:r>
          </a:p>
        </p:txBody>
      </p:sp>
    </p:spTree>
    <p:extLst>
      <p:ext uri="{BB962C8B-B14F-4D97-AF65-F5344CB8AC3E}">
        <p14:creationId xmlns:p14="http://schemas.microsoft.com/office/powerpoint/2010/main" val="12844078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BC30DD-E841-406F-8851-BA17EA01455B}"/>
              </a:ext>
            </a:extLst>
          </p:cNvPr>
          <p:cNvSpPr>
            <a:spLocks noGrp="1"/>
          </p:cNvSpPr>
          <p:nvPr>
            <p:ph type="title"/>
          </p:nvPr>
        </p:nvSpPr>
        <p:spPr>
          <a:xfrm>
            <a:off x="38260" y="1123838"/>
            <a:ext cx="2555728" cy="4601183"/>
          </a:xfrm>
        </p:spPr>
        <p:txBody>
          <a:bodyPr>
            <a:normAutofit/>
          </a:bodyPr>
          <a:lstStyle/>
          <a:p>
            <a:r>
              <a:rPr lang="en-GB" sz="3600" dirty="0">
                <a:solidFill>
                  <a:srgbClr val="002060"/>
                </a:solidFill>
              </a:rPr>
              <a:t>True fellowship between churches exists only where they are faithful to the gospel.</a:t>
            </a:r>
          </a:p>
        </p:txBody>
      </p:sp>
      <p:sp>
        <p:nvSpPr>
          <p:cNvPr id="3" name="Content Placeholder 2">
            <a:extLst>
              <a:ext uri="{FF2B5EF4-FFF2-40B4-BE49-F238E27FC236}">
                <a16:creationId xmlns:a16="http://schemas.microsoft.com/office/drawing/2014/main" id="{E706B1D0-F5A3-4069-A165-AC195A0629C9}"/>
              </a:ext>
            </a:extLst>
          </p:cNvPr>
          <p:cNvSpPr>
            <a:spLocks noGrp="1"/>
          </p:cNvSpPr>
          <p:nvPr>
            <p:ph idx="1"/>
          </p:nvPr>
        </p:nvSpPr>
        <p:spPr>
          <a:xfrm>
            <a:off x="2540425" y="163959"/>
            <a:ext cx="6393148" cy="6646215"/>
          </a:xfrm>
        </p:spPr>
        <p:txBody>
          <a:bodyPr>
            <a:normAutofit fontScale="92500"/>
          </a:bodyPr>
          <a:lstStyle/>
          <a:p>
            <a:pPr marL="0" indent="0">
              <a:buNone/>
            </a:pPr>
            <a:r>
              <a:rPr lang="en-GB" sz="2800" dirty="0"/>
              <a:t>I am astonished that you are so quickly deserting the one who called you by the grace of Christ and are turning to a different gospel— 7 which is really no gospel at all. Evidently some people are throwing you into confusion and are trying to pervert the gospel of Christ. 8 But even if we or an angel from heaven should preach a gospel other than the one we preached to you, let him be eternally condemned! 9 As we have already said, so now I say again: If anybody is preaching to you a gospel other than what you accepted, let him be eternally condemned! </a:t>
            </a:r>
          </a:p>
          <a:p>
            <a:pPr marL="0" indent="0">
              <a:buNone/>
            </a:pPr>
            <a:r>
              <a:rPr lang="en-GB" sz="2800" dirty="0"/>
              <a:t>10 Am I now trying to win the approval of men, or of God? Or am I trying to please men? If I were still trying to please men, I would not be a servant of Christ.</a:t>
            </a:r>
            <a:r>
              <a:rPr lang="en-GB" sz="2000" dirty="0"/>
              <a:t>(Galatians 1:6–10).</a:t>
            </a:r>
          </a:p>
        </p:txBody>
      </p:sp>
    </p:spTree>
    <p:extLst>
      <p:ext uri="{BB962C8B-B14F-4D97-AF65-F5344CB8AC3E}">
        <p14:creationId xmlns:p14="http://schemas.microsoft.com/office/powerpoint/2010/main" val="32901213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178D7E-2311-486A-9D6D-A963BA326844}"/>
              </a:ext>
            </a:extLst>
          </p:cNvPr>
          <p:cNvSpPr>
            <a:spLocks noGrp="1"/>
          </p:cNvSpPr>
          <p:nvPr>
            <p:ph type="title"/>
          </p:nvPr>
        </p:nvSpPr>
        <p:spPr>
          <a:xfrm>
            <a:off x="1" y="1123838"/>
            <a:ext cx="2329998" cy="4601183"/>
          </a:xfrm>
        </p:spPr>
        <p:txBody>
          <a:bodyPr>
            <a:normAutofit/>
          </a:bodyPr>
          <a:lstStyle/>
          <a:p>
            <a:r>
              <a:rPr lang="en-GB" sz="5400" dirty="0">
                <a:solidFill>
                  <a:srgbClr val="002060"/>
                </a:solidFill>
              </a:rPr>
              <a:t>What we believe:</a:t>
            </a:r>
            <a:br>
              <a:rPr lang="en-GB" sz="5400" dirty="0">
                <a:solidFill>
                  <a:srgbClr val="002060"/>
                </a:solidFill>
              </a:rPr>
            </a:br>
            <a:r>
              <a:rPr lang="en-GB" sz="5400" dirty="0">
                <a:solidFill>
                  <a:srgbClr val="002060"/>
                </a:solidFill>
              </a:rPr>
              <a:t>about the Church</a:t>
            </a:r>
          </a:p>
        </p:txBody>
      </p:sp>
      <p:sp>
        <p:nvSpPr>
          <p:cNvPr id="3" name="Content Placeholder 2">
            <a:extLst>
              <a:ext uri="{FF2B5EF4-FFF2-40B4-BE49-F238E27FC236}">
                <a16:creationId xmlns:a16="http://schemas.microsoft.com/office/drawing/2014/main" id="{36F32844-3A20-4CF4-ADFC-69FC75356126}"/>
              </a:ext>
            </a:extLst>
          </p:cNvPr>
          <p:cNvSpPr>
            <a:spLocks noGrp="1"/>
          </p:cNvSpPr>
          <p:nvPr>
            <p:ph idx="1"/>
          </p:nvPr>
        </p:nvSpPr>
        <p:spPr>
          <a:xfrm>
            <a:off x="2704942" y="359638"/>
            <a:ext cx="6293674" cy="6672442"/>
          </a:xfrm>
        </p:spPr>
        <p:txBody>
          <a:bodyPr>
            <a:normAutofit/>
          </a:bodyPr>
          <a:lstStyle/>
          <a:p>
            <a:pPr marL="0" indent="0">
              <a:buNone/>
            </a:pPr>
            <a:r>
              <a:rPr lang="en-GB" sz="2800" dirty="0"/>
              <a:t>The universal Church is the body of which Christ is the head and to which all who are saved belong.  </a:t>
            </a:r>
          </a:p>
          <a:p>
            <a:pPr marL="0" indent="0">
              <a:buNone/>
            </a:pPr>
            <a:r>
              <a:rPr lang="en-GB" sz="2800" dirty="0"/>
              <a:t>It is made visible in local churches, which are congregations of believers who are committed to each other for the worship of God, the preaching of the Word, the administering of Baptism and the Lord’s Supper; for pastoral care and discipline, and for evangelism. </a:t>
            </a:r>
          </a:p>
          <a:p>
            <a:pPr marL="0" indent="0">
              <a:buNone/>
            </a:pPr>
            <a:r>
              <a:rPr lang="en-GB" sz="2800" dirty="0"/>
              <a:t>The unity of the body of Christ is expressed within and between churches by mutual love, care and encouragement. </a:t>
            </a:r>
          </a:p>
          <a:p>
            <a:pPr marL="0" indent="0">
              <a:buNone/>
            </a:pPr>
            <a:r>
              <a:rPr lang="en-GB" sz="2800" dirty="0"/>
              <a:t>True fellowship between churches exists only where they are faithful to the gospel.</a:t>
            </a:r>
          </a:p>
          <a:p>
            <a:endParaRPr lang="en-GB" dirty="0"/>
          </a:p>
        </p:txBody>
      </p:sp>
    </p:spTree>
    <p:extLst>
      <p:ext uri="{BB962C8B-B14F-4D97-AF65-F5344CB8AC3E}">
        <p14:creationId xmlns:p14="http://schemas.microsoft.com/office/powerpoint/2010/main" val="8407077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EB987F-3F86-4C13-A384-BF925074CDB6}"/>
              </a:ext>
            </a:extLst>
          </p:cNvPr>
          <p:cNvSpPr>
            <a:spLocks noGrp="1"/>
          </p:cNvSpPr>
          <p:nvPr>
            <p:ph type="title"/>
          </p:nvPr>
        </p:nvSpPr>
        <p:spPr>
          <a:xfrm>
            <a:off x="71084" y="609953"/>
            <a:ext cx="2511425" cy="5628949"/>
          </a:xfrm>
        </p:spPr>
        <p:txBody>
          <a:bodyPr>
            <a:normAutofit/>
          </a:bodyPr>
          <a:lstStyle/>
          <a:p>
            <a:r>
              <a:rPr lang="en-GB" sz="3600" dirty="0">
                <a:solidFill>
                  <a:srgbClr val="002060"/>
                </a:solidFill>
              </a:rPr>
              <a:t>The universal Church is the body of which Christ is the head and to which all who are saved belong. </a:t>
            </a:r>
          </a:p>
        </p:txBody>
      </p:sp>
      <p:sp>
        <p:nvSpPr>
          <p:cNvPr id="3" name="Content Placeholder 2">
            <a:extLst>
              <a:ext uri="{FF2B5EF4-FFF2-40B4-BE49-F238E27FC236}">
                <a16:creationId xmlns:a16="http://schemas.microsoft.com/office/drawing/2014/main" id="{1223A50C-03FA-4800-B7B9-F8790CF05802}"/>
              </a:ext>
            </a:extLst>
          </p:cNvPr>
          <p:cNvSpPr>
            <a:spLocks noGrp="1"/>
          </p:cNvSpPr>
          <p:nvPr>
            <p:ph idx="1"/>
          </p:nvPr>
        </p:nvSpPr>
        <p:spPr>
          <a:xfrm>
            <a:off x="2754678" y="82257"/>
            <a:ext cx="6201852" cy="6775743"/>
          </a:xfrm>
        </p:spPr>
        <p:txBody>
          <a:bodyPr>
            <a:normAutofit/>
          </a:bodyPr>
          <a:lstStyle/>
          <a:p>
            <a:pPr marL="0" indent="0">
              <a:buNone/>
            </a:pPr>
            <a:r>
              <a:rPr lang="en-GB" sz="3600" dirty="0"/>
              <a:t>And he (Christ) is the head of the body, the church; he is the beginning and the firstborn from among the dead, so that in everything he might have the supremacy. (Colossians 1:18)</a:t>
            </a:r>
          </a:p>
          <a:p>
            <a:pPr marL="0" indent="0">
              <a:buNone/>
            </a:pPr>
            <a:endParaRPr lang="en-GB" sz="3600" dirty="0"/>
          </a:p>
          <a:p>
            <a:pPr marL="0" indent="0">
              <a:buNone/>
            </a:pPr>
            <a:r>
              <a:rPr lang="en-GB" sz="3600" dirty="0"/>
              <a:t>Now you are the body of Christ, and each one of you is a part of it. (1 Corinthians 12:27)</a:t>
            </a:r>
          </a:p>
        </p:txBody>
      </p:sp>
    </p:spTree>
    <p:extLst>
      <p:ext uri="{BB962C8B-B14F-4D97-AF65-F5344CB8AC3E}">
        <p14:creationId xmlns:p14="http://schemas.microsoft.com/office/powerpoint/2010/main" val="22763343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819814-7398-4A40-A54B-3AE1B3CDDCE4}"/>
              </a:ext>
            </a:extLst>
          </p:cNvPr>
          <p:cNvSpPr>
            <a:spLocks noGrp="1"/>
          </p:cNvSpPr>
          <p:nvPr>
            <p:ph type="title"/>
          </p:nvPr>
        </p:nvSpPr>
        <p:spPr>
          <a:xfrm>
            <a:off x="-42086" y="198950"/>
            <a:ext cx="2666681" cy="6110027"/>
          </a:xfrm>
        </p:spPr>
        <p:txBody>
          <a:bodyPr>
            <a:normAutofit/>
          </a:bodyPr>
          <a:lstStyle/>
          <a:p>
            <a:r>
              <a:rPr lang="en-GB" sz="3400" dirty="0">
                <a:solidFill>
                  <a:srgbClr val="002060"/>
                </a:solidFill>
              </a:rPr>
              <a:t>It is made visible in local churches, which are congregations of believers who are committed to each other for:</a:t>
            </a:r>
          </a:p>
        </p:txBody>
      </p:sp>
      <p:sp>
        <p:nvSpPr>
          <p:cNvPr id="3" name="Content Placeholder 2">
            <a:extLst>
              <a:ext uri="{FF2B5EF4-FFF2-40B4-BE49-F238E27FC236}">
                <a16:creationId xmlns:a16="http://schemas.microsoft.com/office/drawing/2014/main" id="{F91FF7AB-2FAA-45AF-A2F9-3E2DF87B9A79}"/>
              </a:ext>
            </a:extLst>
          </p:cNvPr>
          <p:cNvSpPr>
            <a:spLocks noGrp="1"/>
          </p:cNvSpPr>
          <p:nvPr>
            <p:ph idx="1"/>
          </p:nvPr>
        </p:nvSpPr>
        <p:spPr>
          <a:xfrm>
            <a:off x="2666681" y="198949"/>
            <a:ext cx="6220981" cy="6599749"/>
          </a:xfrm>
        </p:spPr>
        <p:txBody>
          <a:bodyPr>
            <a:normAutofit fontScale="92500" lnSpcReduction="10000"/>
          </a:bodyPr>
          <a:lstStyle/>
          <a:p>
            <a:pPr marL="0" indent="0">
              <a:buNone/>
            </a:pPr>
            <a:r>
              <a:rPr lang="en-GB" sz="4300" dirty="0">
                <a:solidFill>
                  <a:srgbClr val="002060"/>
                </a:solidFill>
              </a:rPr>
              <a:t>The Worship of God</a:t>
            </a:r>
          </a:p>
          <a:p>
            <a:pPr marL="0" indent="0">
              <a:buNone/>
            </a:pPr>
            <a:r>
              <a:rPr lang="en-GB" sz="2400" dirty="0"/>
              <a:t> </a:t>
            </a:r>
            <a:r>
              <a:rPr lang="en-GB" sz="3200" dirty="0"/>
              <a:t>Every day they continued to meet together in the temple courts. They broke bread in their homes and ate together with glad and sincere hearts, 47 praising God and enjoying the favour of all the people.</a:t>
            </a:r>
          </a:p>
          <a:p>
            <a:pPr marL="0" indent="0">
              <a:buNone/>
            </a:pPr>
            <a:r>
              <a:rPr lang="en-GB" sz="3200" dirty="0"/>
              <a:t>(Acts 2:46–47)</a:t>
            </a:r>
          </a:p>
          <a:p>
            <a:pPr marL="0" indent="0">
              <a:buNone/>
            </a:pPr>
            <a:r>
              <a:rPr lang="en-GB" sz="3200" dirty="0"/>
              <a:t>Speak to one another with psalms, hymns and spiritual songs. Sing and make music in your heart to the Lord, 20 always giving thanks to God the Father for everything, in the name of our Lord Jesus Christ. </a:t>
            </a:r>
          </a:p>
          <a:p>
            <a:pPr marL="0" indent="0">
              <a:buNone/>
            </a:pPr>
            <a:r>
              <a:rPr lang="en-GB" sz="3200" dirty="0"/>
              <a:t>(Ephesians 5:19–20)</a:t>
            </a:r>
          </a:p>
        </p:txBody>
      </p:sp>
    </p:spTree>
    <p:extLst>
      <p:ext uri="{BB962C8B-B14F-4D97-AF65-F5344CB8AC3E}">
        <p14:creationId xmlns:p14="http://schemas.microsoft.com/office/powerpoint/2010/main" val="27653235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B1658-157F-4CEF-8B43-AD0F6A8A5EDD}"/>
              </a:ext>
            </a:extLst>
          </p:cNvPr>
          <p:cNvSpPr>
            <a:spLocks noGrp="1"/>
          </p:cNvSpPr>
          <p:nvPr>
            <p:ph type="title"/>
          </p:nvPr>
        </p:nvSpPr>
        <p:spPr>
          <a:xfrm>
            <a:off x="38258" y="730755"/>
            <a:ext cx="2551903" cy="5390751"/>
          </a:xfrm>
        </p:spPr>
        <p:txBody>
          <a:bodyPr>
            <a:normAutofit/>
          </a:bodyPr>
          <a:lstStyle/>
          <a:p>
            <a:r>
              <a:rPr lang="en-GB" sz="3200" dirty="0">
                <a:solidFill>
                  <a:srgbClr val="002060"/>
                </a:solidFill>
              </a:rPr>
              <a:t>It is made visible in local churches, which are congregations of believers who are committed to each other for:</a:t>
            </a:r>
            <a:endParaRPr lang="en-GB" dirty="0"/>
          </a:p>
        </p:txBody>
      </p:sp>
      <p:sp>
        <p:nvSpPr>
          <p:cNvPr id="3" name="Content Placeholder 2">
            <a:extLst>
              <a:ext uri="{FF2B5EF4-FFF2-40B4-BE49-F238E27FC236}">
                <a16:creationId xmlns:a16="http://schemas.microsoft.com/office/drawing/2014/main" id="{8F0BC796-31E5-45F7-A4DE-AD2859B5BF7C}"/>
              </a:ext>
            </a:extLst>
          </p:cNvPr>
          <p:cNvSpPr>
            <a:spLocks noGrp="1"/>
          </p:cNvSpPr>
          <p:nvPr>
            <p:ph idx="1"/>
          </p:nvPr>
        </p:nvSpPr>
        <p:spPr>
          <a:xfrm>
            <a:off x="2704941" y="141004"/>
            <a:ext cx="6175069" cy="6760993"/>
          </a:xfrm>
        </p:spPr>
        <p:txBody>
          <a:bodyPr>
            <a:normAutofit/>
          </a:bodyPr>
          <a:lstStyle/>
          <a:p>
            <a:pPr marL="0" indent="0">
              <a:buNone/>
            </a:pPr>
            <a:r>
              <a:rPr lang="en-GB" sz="4000" dirty="0">
                <a:solidFill>
                  <a:srgbClr val="002060"/>
                </a:solidFill>
              </a:rPr>
              <a:t>The Preaching of the Word</a:t>
            </a:r>
          </a:p>
          <a:p>
            <a:pPr marL="0" indent="0">
              <a:buNone/>
            </a:pPr>
            <a:endParaRPr lang="en-GB" sz="100" dirty="0"/>
          </a:p>
          <a:p>
            <a:pPr marL="0" indent="0">
              <a:buNone/>
            </a:pPr>
            <a:r>
              <a:rPr lang="en-GB" sz="2800" dirty="0"/>
              <a:t>All Scripture is God-breathed and is useful for teaching, rebuking, correcting and training in righteousness, 17 so that the man of God may be thoroughly equipped for every good work. </a:t>
            </a:r>
          </a:p>
          <a:p>
            <a:pPr marL="0" indent="0">
              <a:buNone/>
            </a:pPr>
            <a:r>
              <a:rPr lang="en-GB" sz="2800" dirty="0"/>
              <a:t> 4   In the presence of God and of Christ Jesus, who will judge the living and the dead, and in view of his appearing and his kingdom, I give you this charge: 2 Preach the Word; be prepared in season and out of season; correct, rebuke and encourage—with great patience and careful instruction</a:t>
            </a:r>
          </a:p>
          <a:p>
            <a:pPr marL="0" indent="0">
              <a:buNone/>
            </a:pPr>
            <a:r>
              <a:rPr lang="en-GB" sz="2800" dirty="0"/>
              <a:t>(2 Timothy 3:16–4:2)</a:t>
            </a:r>
            <a:endParaRPr lang="en-GB" sz="2400" dirty="0"/>
          </a:p>
        </p:txBody>
      </p:sp>
    </p:spTree>
    <p:extLst>
      <p:ext uri="{BB962C8B-B14F-4D97-AF65-F5344CB8AC3E}">
        <p14:creationId xmlns:p14="http://schemas.microsoft.com/office/powerpoint/2010/main" val="813300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23B285-19CB-46CA-9E68-523CFED53202}"/>
              </a:ext>
            </a:extLst>
          </p:cNvPr>
          <p:cNvSpPr>
            <a:spLocks noGrp="1"/>
          </p:cNvSpPr>
          <p:nvPr>
            <p:ph type="title"/>
          </p:nvPr>
        </p:nvSpPr>
        <p:spPr>
          <a:xfrm>
            <a:off x="-1" y="-1"/>
            <a:ext cx="2571033" cy="6098551"/>
          </a:xfrm>
        </p:spPr>
        <p:txBody>
          <a:bodyPr>
            <a:normAutofit/>
          </a:bodyPr>
          <a:lstStyle/>
          <a:p>
            <a:r>
              <a:rPr lang="en-GB" sz="3200" dirty="0">
                <a:solidFill>
                  <a:srgbClr val="002060"/>
                </a:solidFill>
              </a:rPr>
              <a:t>It is made visible in local churches, which are congregations of believers who are committed to each other for:</a:t>
            </a:r>
            <a:endParaRPr lang="en-GB" sz="3200" dirty="0"/>
          </a:p>
        </p:txBody>
      </p:sp>
      <p:sp>
        <p:nvSpPr>
          <p:cNvPr id="3" name="Content Placeholder 2">
            <a:extLst>
              <a:ext uri="{FF2B5EF4-FFF2-40B4-BE49-F238E27FC236}">
                <a16:creationId xmlns:a16="http://schemas.microsoft.com/office/drawing/2014/main" id="{D5210A3B-EB28-4CD3-9DCD-03F3156115DB}"/>
              </a:ext>
            </a:extLst>
          </p:cNvPr>
          <p:cNvSpPr>
            <a:spLocks noGrp="1"/>
          </p:cNvSpPr>
          <p:nvPr>
            <p:ph idx="1"/>
          </p:nvPr>
        </p:nvSpPr>
        <p:spPr>
          <a:xfrm>
            <a:off x="2750851" y="488954"/>
            <a:ext cx="6029683" cy="5120640"/>
          </a:xfrm>
        </p:spPr>
        <p:txBody>
          <a:bodyPr>
            <a:normAutofit/>
          </a:bodyPr>
          <a:lstStyle/>
          <a:p>
            <a:pPr marL="0" indent="0">
              <a:buNone/>
            </a:pPr>
            <a:r>
              <a:rPr lang="en-GB" sz="3600" dirty="0">
                <a:solidFill>
                  <a:srgbClr val="002060"/>
                </a:solidFill>
              </a:rPr>
              <a:t>The administering of          Baptism </a:t>
            </a:r>
            <a:r>
              <a:rPr lang="en-GB" sz="3600" dirty="0">
                <a:solidFill>
                  <a:schemeClr val="bg2">
                    <a:lumMod val="50000"/>
                  </a:schemeClr>
                </a:solidFill>
              </a:rPr>
              <a:t>and the Lord’s Supper</a:t>
            </a:r>
          </a:p>
          <a:p>
            <a:pPr marL="0" indent="0">
              <a:buNone/>
            </a:pPr>
            <a:r>
              <a:rPr lang="en-GB" sz="2800" dirty="0">
                <a:solidFill>
                  <a:srgbClr val="002060"/>
                </a:solidFill>
              </a:rPr>
              <a:t> </a:t>
            </a:r>
          </a:p>
          <a:p>
            <a:pPr marL="0" indent="0">
              <a:buNone/>
            </a:pPr>
            <a:r>
              <a:rPr lang="en-GB" sz="2800" dirty="0">
                <a:solidFill>
                  <a:srgbClr val="002060"/>
                </a:solidFill>
              </a:rPr>
              <a:t>Therefore go and make disciples of all nations, baptizing them in the name of the Father and of the Son and of the Holy Spirit, 20 and teaching them to obey everything I have commanded you.</a:t>
            </a:r>
          </a:p>
          <a:p>
            <a:pPr marL="0" indent="0">
              <a:buNone/>
            </a:pPr>
            <a:r>
              <a:rPr lang="en-GB" sz="2800" dirty="0">
                <a:solidFill>
                  <a:srgbClr val="002060"/>
                </a:solidFill>
              </a:rPr>
              <a:t> (Mt 28:19–20). </a:t>
            </a:r>
            <a:endParaRPr lang="en-GB" sz="1400" dirty="0"/>
          </a:p>
        </p:txBody>
      </p:sp>
    </p:spTree>
    <p:extLst>
      <p:ext uri="{BB962C8B-B14F-4D97-AF65-F5344CB8AC3E}">
        <p14:creationId xmlns:p14="http://schemas.microsoft.com/office/powerpoint/2010/main" val="41480688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A36975-C069-472F-BFED-5C9C8892944F}"/>
              </a:ext>
            </a:extLst>
          </p:cNvPr>
          <p:cNvSpPr>
            <a:spLocks noGrp="1"/>
          </p:cNvSpPr>
          <p:nvPr>
            <p:ph type="title"/>
          </p:nvPr>
        </p:nvSpPr>
        <p:spPr>
          <a:xfrm>
            <a:off x="45911" y="1128408"/>
            <a:ext cx="2528948" cy="4601183"/>
          </a:xfrm>
        </p:spPr>
        <p:txBody>
          <a:bodyPr>
            <a:normAutofit/>
          </a:bodyPr>
          <a:lstStyle/>
          <a:p>
            <a:r>
              <a:rPr lang="en-GB" sz="3200" dirty="0">
                <a:solidFill>
                  <a:srgbClr val="002060"/>
                </a:solidFill>
              </a:rPr>
              <a:t>It is made visible in local churches, which are congregations of believers who are committed to each other for:</a:t>
            </a:r>
            <a:endParaRPr lang="en-GB" sz="3200" dirty="0"/>
          </a:p>
        </p:txBody>
      </p:sp>
      <p:sp>
        <p:nvSpPr>
          <p:cNvPr id="3" name="Content Placeholder 2">
            <a:extLst>
              <a:ext uri="{FF2B5EF4-FFF2-40B4-BE49-F238E27FC236}">
                <a16:creationId xmlns:a16="http://schemas.microsoft.com/office/drawing/2014/main" id="{B81C2049-AA07-4F4C-8077-1899EB0C690E}"/>
              </a:ext>
            </a:extLst>
          </p:cNvPr>
          <p:cNvSpPr>
            <a:spLocks noGrp="1"/>
          </p:cNvSpPr>
          <p:nvPr>
            <p:ph idx="1"/>
          </p:nvPr>
        </p:nvSpPr>
        <p:spPr>
          <a:xfrm>
            <a:off x="2706828" y="427516"/>
            <a:ext cx="6230572" cy="6191362"/>
          </a:xfrm>
        </p:spPr>
        <p:txBody>
          <a:bodyPr>
            <a:normAutofit/>
          </a:bodyPr>
          <a:lstStyle/>
          <a:p>
            <a:pPr marL="0" indent="0">
              <a:buNone/>
            </a:pPr>
            <a:r>
              <a:rPr lang="en-GB" sz="3200" dirty="0">
                <a:solidFill>
                  <a:schemeClr val="bg2">
                    <a:lumMod val="50000"/>
                  </a:schemeClr>
                </a:solidFill>
              </a:rPr>
              <a:t>The administering of  Baptism       </a:t>
            </a:r>
            <a:r>
              <a:rPr lang="en-GB" sz="3200" dirty="0">
                <a:solidFill>
                  <a:srgbClr val="002060"/>
                </a:solidFill>
              </a:rPr>
              <a:t>and the Lord’s Supper</a:t>
            </a:r>
          </a:p>
          <a:p>
            <a:pPr marL="0" indent="0">
              <a:buNone/>
            </a:pPr>
            <a:r>
              <a:rPr lang="en-GB" sz="2800" dirty="0"/>
              <a:t>23 For I received from the Lord what I also passed on to you: The Lord Jesus, on the night he was betrayed, took bread, 24 and when he had given thanks, he broke it and said, “This is my body, which is for you;   do this in remembrance of me.” 25 In the same way, after supper he took the cup, saying, “This cup is the new covenant in my blood; do this, whenever you drink it, in remembrance of me.”     26 For whenever you eat this bread and drink this cup, you proclaim the Lord’s death until he comes. </a:t>
            </a:r>
            <a:r>
              <a:rPr lang="en-GB" sz="2000" dirty="0"/>
              <a:t>(1 Corinthians 11:23–26</a:t>
            </a:r>
            <a:r>
              <a:rPr lang="en-GB" dirty="0"/>
              <a:t>)</a:t>
            </a:r>
          </a:p>
        </p:txBody>
      </p:sp>
    </p:spTree>
    <p:extLst>
      <p:ext uri="{BB962C8B-B14F-4D97-AF65-F5344CB8AC3E}">
        <p14:creationId xmlns:p14="http://schemas.microsoft.com/office/powerpoint/2010/main" val="27601869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BE69DE-B5BA-4455-9C6C-838670BAB109}"/>
              </a:ext>
            </a:extLst>
          </p:cNvPr>
          <p:cNvSpPr>
            <a:spLocks noGrp="1"/>
          </p:cNvSpPr>
          <p:nvPr>
            <p:ph type="title"/>
          </p:nvPr>
        </p:nvSpPr>
        <p:spPr>
          <a:xfrm>
            <a:off x="57390" y="313727"/>
            <a:ext cx="2544250" cy="6374019"/>
          </a:xfrm>
        </p:spPr>
        <p:txBody>
          <a:bodyPr>
            <a:normAutofit/>
          </a:bodyPr>
          <a:lstStyle/>
          <a:p>
            <a:r>
              <a:rPr lang="en-GB" sz="3200" dirty="0">
                <a:solidFill>
                  <a:srgbClr val="002060"/>
                </a:solidFill>
              </a:rPr>
              <a:t>It is made visible in local churches, which are congregations of believers who are committed to each other for:</a:t>
            </a:r>
            <a:endParaRPr lang="en-GB" sz="3200" dirty="0"/>
          </a:p>
        </p:txBody>
      </p:sp>
      <p:sp>
        <p:nvSpPr>
          <p:cNvPr id="3" name="Content Placeholder 2">
            <a:extLst>
              <a:ext uri="{FF2B5EF4-FFF2-40B4-BE49-F238E27FC236}">
                <a16:creationId xmlns:a16="http://schemas.microsoft.com/office/drawing/2014/main" id="{D926DB51-7325-457B-8D48-EFA2090F4F0C}"/>
              </a:ext>
            </a:extLst>
          </p:cNvPr>
          <p:cNvSpPr>
            <a:spLocks noGrp="1"/>
          </p:cNvSpPr>
          <p:nvPr>
            <p:ph idx="1"/>
          </p:nvPr>
        </p:nvSpPr>
        <p:spPr>
          <a:xfrm>
            <a:off x="2636073" y="129527"/>
            <a:ext cx="6243936" cy="6206231"/>
          </a:xfrm>
        </p:spPr>
        <p:txBody>
          <a:bodyPr>
            <a:normAutofit fontScale="92500"/>
          </a:bodyPr>
          <a:lstStyle/>
          <a:p>
            <a:pPr marL="0" indent="0">
              <a:buNone/>
            </a:pPr>
            <a:r>
              <a:rPr lang="en-GB" sz="4300" dirty="0">
                <a:solidFill>
                  <a:srgbClr val="002060"/>
                </a:solidFill>
              </a:rPr>
              <a:t>Pastoral care and discipline</a:t>
            </a:r>
          </a:p>
          <a:p>
            <a:pPr marL="0" indent="0">
              <a:buNone/>
            </a:pPr>
            <a:endParaRPr lang="en-GB" sz="3200" dirty="0"/>
          </a:p>
          <a:p>
            <a:pPr marL="0" indent="0">
              <a:buNone/>
            </a:pPr>
            <a:r>
              <a:rPr lang="en-GB" sz="3200" dirty="0"/>
              <a:t>Be shepherds of God’s flock that is under your care, serving as overseers—not because you must, but because you are willing,  (1 Peter 5:2)</a:t>
            </a:r>
          </a:p>
          <a:p>
            <a:pPr marL="0" indent="0">
              <a:buNone/>
            </a:pPr>
            <a:endParaRPr lang="en-GB" sz="3200" dirty="0"/>
          </a:p>
          <a:p>
            <a:pPr marL="0" indent="0">
              <a:buNone/>
            </a:pPr>
            <a:r>
              <a:rPr lang="en-GB" sz="3200" dirty="0"/>
              <a:t>Obey your leaders and submit to their authority. They keep watch over you as men who must give an account. Obey them so that their work will be a joy, not a burden, for that would be of no advantage to you. (Hebrews 13:17)</a:t>
            </a:r>
          </a:p>
        </p:txBody>
      </p:sp>
    </p:spTree>
    <p:extLst>
      <p:ext uri="{BB962C8B-B14F-4D97-AF65-F5344CB8AC3E}">
        <p14:creationId xmlns:p14="http://schemas.microsoft.com/office/powerpoint/2010/main" val="42025409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45B6C-E09D-44FB-BA56-DA6746C1B30E}"/>
              </a:ext>
            </a:extLst>
          </p:cNvPr>
          <p:cNvSpPr>
            <a:spLocks noGrp="1"/>
          </p:cNvSpPr>
          <p:nvPr>
            <p:ph type="title"/>
          </p:nvPr>
        </p:nvSpPr>
        <p:spPr>
          <a:xfrm>
            <a:off x="45912" y="1123838"/>
            <a:ext cx="2544250" cy="4963235"/>
          </a:xfrm>
        </p:spPr>
        <p:txBody>
          <a:bodyPr>
            <a:normAutofit/>
          </a:bodyPr>
          <a:lstStyle/>
          <a:p>
            <a:r>
              <a:rPr lang="en-GB" sz="3200" dirty="0">
                <a:solidFill>
                  <a:srgbClr val="002060"/>
                </a:solidFill>
              </a:rPr>
              <a:t>It is made visible in local churches, which are congregations of believers who are committed to each other for:</a:t>
            </a:r>
            <a:endParaRPr lang="en-GB" sz="3200" dirty="0"/>
          </a:p>
        </p:txBody>
      </p:sp>
      <p:sp>
        <p:nvSpPr>
          <p:cNvPr id="3" name="Content Placeholder 2">
            <a:extLst>
              <a:ext uri="{FF2B5EF4-FFF2-40B4-BE49-F238E27FC236}">
                <a16:creationId xmlns:a16="http://schemas.microsoft.com/office/drawing/2014/main" id="{ADF51FEB-B523-49A4-A521-4F42E7857F34}"/>
              </a:ext>
            </a:extLst>
          </p:cNvPr>
          <p:cNvSpPr>
            <a:spLocks noGrp="1"/>
          </p:cNvSpPr>
          <p:nvPr>
            <p:ph idx="1"/>
          </p:nvPr>
        </p:nvSpPr>
        <p:spPr>
          <a:xfrm>
            <a:off x="2704941" y="355256"/>
            <a:ext cx="6182721" cy="6374573"/>
          </a:xfrm>
        </p:spPr>
        <p:txBody>
          <a:bodyPr/>
          <a:lstStyle/>
          <a:p>
            <a:pPr marL="0" indent="0">
              <a:buNone/>
            </a:pPr>
            <a:r>
              <a:rPr lang="en-GB" sz="4000" dirty="0">
                <a:solidFill>
                  <a:srgbClr val="002060"/>
                </a:solidFill>
              </a:rPr>
              <a:t>Evangelism</a:t>
            </a:r>
            <a:r>
              <a:rPr lang="en-GB" sz="4000" dirty="0"/>
              <a:t> </a:t>
            </a:r>
          </a:p>
          <a:p>
            <a:pPr marL="0" indent="0">
              <a:buNone/>
            </a:pPr>
            <a:r>
              <a:rPr lang="en-GB" sz="2800" dirty="0"/>
              <a:t>“Go, and make disciples”</a:t>
            </a:r>
          </a:p>
          <a:p>
            <a:pPr marL="0" indent="0">
              <a:buNone/>
            </a:pPr>
            <a:r>
              <a:rPr lang="en-GB" sz="2800" i="1" dirty="0"/>
              <a:t>This commission . . . is binding upon every member of the whole Church. . . . Every Christian is called to be a witness to Christ in the particular environment in which God has placed him. Further, although the public ministry of the   Word is a high office, private witness or personal evangelism has a value which  in some respects surpasses even that of preaching, since the message can then be adapted more personally.  </a:t>
            </a:r>
            <a:r>
              <a:rPr lang="en-GB" sz="2800" dirty="0"/>
              <a:t>(John Stott)</a:t>
            </a:r>
          </a:p>
          <a:p>
            <a:pPr marL="0" indent="0">
              <a:buNone/>
            </a:pPr>
            <a:endParaRPr lang="en-GB" dirty="0"/>
          </a:p>
        </p:txBody>
      </p:sp>
    </p:spTree>
    <p:extLst>
      <p:ext uri="{BB962C8B-B14F-4D97-AF65-F5344CB8AC3E}">
        <p14:creationId xmlns:p14="http://schemas.microsoft.com/office/powerpoint/2010/main" val="2846059983"/>
      </p:ext>
    </p:extLst>
  </p:cSld>
  <p:clrMapOvr>
    <a:masterClrMapping/>
  </p:clrMapOvr>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emplate>TM03457475[[fn=Frame]]</Template>
  <TotalTime>61</TotalTime>
  <Words>1165</Words>
  <Application>Microsoft Office PowerPoint</Application>
  <PresentationFormat>On-screen Show (4:3)</PresentationFormat>
  <Paragraphs>48</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Corbel</vt:lpstr>
      <vt:lpstr>Wingdings 2</vt:lpstr>
      <vt:lpstr>Frame</vt:lpstr>
      <vt:lpstr>What we believe:</vt:lpstr>
      <vt:lpstr>What we believe: about the Church</vt:lpstr>
      <vt:lpstr>The universal Church is the body of which Christ is the head and to which all who are saved belong. </vt:lpstr>
      <vt:lpstr>It is made visible in local churches, which are congregations of believers who are committed to each other for:</vt:lpstr>
      <vt:lpstr>It is made visible in local churches, which are congregations of believers who are committed to each other for:</vt:lpstr>
      <vt:lpstr>It is made visible in local churches, which are congregations of believers who are committed to each other for:</vt:lpstr>
      <vt:lpstr>It is made visible in local churches, which are congregations of believers who are committed to each other for:</vt:lpstr>
      <vt:lpstr>It is made visible in local churches, which are congregations of believers who are committed to each other for:</vt:lpstr>
      <vt:lpstr>It is made visible in local churches, which are congregations of believers who are committed to each other for:</vt:lpstr>
      <vt:lpstr>The unity of the body of Christ is expressed within and between churches by mutual love, care and encouragement. </vt:lpstr>
      <vt:lpstr>True fellowship between churches exists only where they are faithful to the gospel.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we believe:</dc:title>
  <dc:creator>Kenneth Ross</dc:creator>
  <cp:lastModifiedBy>Kenneth Ross</cp:lastModifiedBy>
  <cp:revision>7</cp:revision>
  <dcterms:created xsi:type="dcterms:W3CDTF">2018-05-06T08:11:46Z</dcterms:created>
  <dcterms:modified xsi:type="dcterms:W3CDTF">2018-05-06T09:13:38Z</dcterms:modified>
</cp:coreProperties>
</file>